
<file path=[Content_Types].xml><?xml version="1.0" encoding="utf-8"?>
<Types xmlns="http://schemas.openxmlformats.org/package/2006/content-types">
  <Default Extension="png" ContentType="image/png"/>
  <Default Extension="webm" ContentType="video/webm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71" r:id="rId9"/>
    <p:sldId id="260" r:id="rId10"/>
    <p:sldId id="261" r:id="rId11"/>
    <p:sldId id="262" r:id="rId12"/>
    <p:sldId id="263" r:id="rId13"/>
    <p:sldId id="264" r:id="rId14"/>
    <p:sldId id="265" r:id="rId15"/>
    <p:sldId id="267" r:id="rId16"/>
  </p:sldIdLst>
  <p:sldSz cx="12192000" cy="6858000"/>
  <p:notesSz cx="6858000" cy="9144000"/>
  <p:embeddedFontLst>
    <p:embeddedFont>
      <p:font typeface="Anton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61" userDrawn="1">
          <p15:clr>
            <a:srgbClr val="A4A3A4"/>
          </p15:clr>
        </p15:guide>
        <p15:guide id="3" orient="horz" pos="4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53B1"/>
    <a:srgbClr val="058D9E"/>
    <a:srgbClr val="0377A4"/>
    <a:srgbClr val="023F8E"/>
    <a:srgbClr val="068FA0"/>
    <a:srgbClr val="01D2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384" y="102"/>
      </p:cViewPr>
      <p:guideLst>
        <p:guide pos="461"/>
        <p:guide orient="horz" pos="4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E5CBA5-D2C2-4D0F-A1AB-4C4EF4ED3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987C1C2-1247-47A1-A8B2-4C3C5AD35D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30E18E2-E166-4AAC-AA6A-E2BF7A4CE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566847-0CBB-4336-A188-C67E17B33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F9338E-3D8F-4BBA-AEFF-0B1612F7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1047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1BDC36-A999-48B3-A54C-4A2E97166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2A5EA0A-80F9-484D-A7F5-3EDC290AE3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2A88C2-2534-4EA4-BE8B-D228C147F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D897CD-9377-4F3B-9359-9B67EDE2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4E2AAE-1E80-415D-B6EB-CAF521416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4690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97344C4-B5C0-4CA4-8B23-FCA32AB370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FF4E61-4101-4250-B067-575352C424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354195-B518-4E2D-9F69-BEA4A1500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658DCC-0508-4A05-959F-05CB5548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60B335-E57C-49AE-85D0-EE79F8E9E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4005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1CB115-C45D-4EAC-A7A9-350A36A13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BF59241-27E6-4A41-8A21-F41A43555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86CAD9-E540-4FC3-A31E-27BE1B568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973DCA-5DBF-4867-91B5-19234E79B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17FDCBB-E442-40D1-8332-8DF6DC52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048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F23E77-8A1D-4588-AE7F-4EB0FB464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25C15D4-02C6-4102-9A6E-EC90F017F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74D716-6FBF-45C3-BBB0-31071CBA3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E21F77-DBB1-4094-9C9D-6236D651C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9AD3A76-6748-4802-A194-6C37261B2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75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10954E-76A0-4EE5-978C-F8128C617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762E38-7CC8-4FEA-9EF0-EDBD50B70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7272752-C7E1-4B08-B60A-5A10786F68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DA9B273-D452-4C68-A03D-189560CE8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57A115C-B8A8-425C-B341-1A9115BAE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B5924FA-08EF-4EE5-9D7F-4F6BD16D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5732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3E1D06-D199-4500-9E8A-B4E033383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2069E16-72EF-4E4D-8282-DEB3BB31E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B0932F6-CA85-480D-9851-898065DB6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2D977DF-D994-4A32-9EB8-CF135454EF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FC08938-F2ED-4DC5-B727-25C030F751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D12F1A5-B69C-44D7-9BE9-4B99AEB4D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F4E374E-232B-4C7D-A999-F8A1FA88D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6234C94-825E-4B02-B02B-BEDCAF66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454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8E8876-7E73-4EA7-A879-981EBCD29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F8C5CC0-3027-45D4-90D1-FCA865395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70A9DB8-F36A-4F4C-B32D-11EC99DF3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F9A9C86-F80D-4BD1-A177-8058EBD4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9002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9153444-C45E-44BA-BBFD-B3C6E35F6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B4AB602-FCCA-4849-BF7C-2C0259BC8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1E2CE54-ECBB-4085-9A87-B104E72FE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4276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0A80CD-5D19-4BDF-ABF4-D2ADEF210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4B522A-8793-4A0C-8082-011073C52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E36D419-8269-45FF-B7F0-93C5562A3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85B49F1-97E4-4CB6-833C-FDE994D2A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680A19D-93FE-4F36-B2CD-816FEEE85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C75D288-B2B1-4117-97AA-C64D58BD3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5898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4F09C-A4E9-4B2D-AA7D-D6B07C23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B071704-C919-459C-8E00-13390F74E7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840DB3B-9C46-4EA8-B0EB-F4336BE3E7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303CD13-A4B2-498F-9710-7CA6B453A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197FCC4-1F4A-4A81-BD51-5D357A6D3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55F8E2-2732-4C5A-9FC1-435EA88D6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961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E0A5BE9-7EF8-4E6E-88A7-2E8E25463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0E2E2DB-069F-4376-9888-A472ACC8E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5780D8-714B-4370-B05A-577CD19D1F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F829A-C716-4BC9-AD33-29D059F5245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6B51CB-CDC4-435F-8CDE-D1202A014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09A16EB-E03F-4037-A723-1E7D8479C0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2B167-1DB0-4373-B06B-CE86D9F6D9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5872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5.wdp"/><Relationship Id="rId7" Type="http://schemas.openxmlformats.org/officeDocument/2006/relationships/image" Target="../media/image1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microsoft.com/office/2007/relationships/hdphoto" Target="../media/hdphoto6.wdp"/><Relationship Id="rId10" Type="http://schemas.openxmlformats.org/officeDocument/2006/relationships/image" Target="../media/image10.jpeg"/><Relationship Id="rId4" Type="http://schemas.openxmlformats.org/officeDocument/2006/relationships/image" Target="../media/image15.png"/><Relationship Id="rId9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5.wdp"/><Relationship Id="rId7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microsoft.com/office/2007/relationships/hdphoto" Target="../media/hdphoto6.wdp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5.wdp"/><Relationship Id="rId7" Type="http://schemas.openxmlformats.org/officeDocument/2006/relationships/image" Target="../media/image1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6.wdp"/><Relationship Id="rId4" Type="http://schemas.openxmlformats.org/officeDocument/2006/relationships/image" Target="../media/image15.png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microsoft.com/office/2007/relationships/hdphoto" Target="../media/hdphoto5.wdp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10.jpeg"/><Relationship Id="rId5" Type="http://schemas.microsoft.com/office/2007/relationships/hdphoto" Target="../media/hdphoto6.wdp"/><Relationship Id="rId10" Type="http://schemas.openxmlformats.org/officeDocument/2006/relationships/image" Target="../media/image9.jpeg"/><Relationship Id="rId4" Type="http://schemas.openxmlformats.org/officeDocument/2006/relationships/image" Target="../media/image15.png"/><Relationship Id="rId9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5.wdp"/><Relationship Id="rId7" Type="http://schemas.openxmlformats.org/officeDocument/2006/relationships/image" Target="../media/image1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11" Type="http://schemas.openxmlformats.org/officeDocument/2006/relationships/image" Target="../media/image17.png"/><Relationship Id="rId5" Type="http://schemas.microsoft.com/office/2007/relationships/hdphoto" Target="../media/hdphoto6.wdp"/><Relationship Id="rId10" Type="http://schemas.openxmlformats.org/officeDocument/2006/relationships/image" Target="../media/image10.jpeg"/><Relationship Id="rId4" Type="http://schemas.openxmlformats.org/officeDocument/2006/relationships/image" Target="../media/image15.png"/><Relationship Id="rId9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jpeg"/><Relationship Id="rId2" Type="http://schemas.microsoft.com/office/2007/relationships/media" Target="../media/media1.webm"/><Relationship Id="rId1" Type="http://schemas.openxmlformats.org/officeDocument/2006/relationships/video" Target="NULL" TargetMode="External"/><Relationship Id="rId6" Type="http://schemas.openxmlformats.org/officeDocument/2006/relationships/image" Target="../media/image18.png"/><Relationship Id="rId5" Type="http://schemas.microsoft.com/office/2007/relationships/hdphoto" Target="../media/hdphoto5.wdp"/><Relationship Id="rId10" Type="http://schemas.openxmlformats.org/officeDocument/2006/relationships/image" Target="../media/image10.jpeg"/><Relationship Id="rId4" Type="http://schemas.openxmlformats.org/officeDocument/2006/relationships/image" Target="../media/image14.png"/><Relationship Id="rId9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microsoft.com/office/2007/relationships/hdphoto" Target="../media/hdphoto3.wdp"/><Relationship Id="rId7" Type="http://schemas.openxmlformats.org/officeDocument/2006/relationships/image" Target="../media/image9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6.png"/><Relationship Id="rId10" Type="http://schemas.openxmlformats.org/officeDocument/2006/relationships/image" Target="../media/image12.png"/><Relationship Id="rId4" Type="http://schemas.openxmlformats.org/officeDocument/2006/relationships/image" Target="../media/image5.jpeg"/><Relationship Id="rId9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microsoft.com/office/2007/relationships/hdphoto" Target="../media/hdphoto4.wdp"/><Relationship Id="rId7" Type="http://schemas.openxmlformats.org/officeDocument/2006/relationships/image" Target="../media/image9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4.wdp"/><Relationship Id="rId7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4.wdp"/><Relationship Id="rId7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microsoft.com/office/2007/relationships/hdphoto" Target="../media/hdphoto5.wdp"/><Relationship Id="rId7" Type="http://schemas.openxmlformats.org/officeDocument/2006/relationships/image" Target="../media/image9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9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/>
          <p:cNvSpPr/>
          <p:nvPr/>
        </p:nvSpPr>
        <p:spPr>
          <a:xfrm>
            <a:off x="-13780" y="-28560"/>
            <a:ext cx="5144580" cy="6886560"/>
          </a:xfrm>
          <a:prstGeom prst="rect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accent1">
                  <a:lumMod val="30000"/>
                  <a:lumOff val="70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7" name="Picture 2" descr="Desenvolvimento de Jogos Digitais | Faculdade Senac Pernambuc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73" t="8597" r="-132" b="6995"/>
          <a:stretch/>
        </p:blipFill>
        <p:spPr bwMode="auto">
          <a:xfrm>
            <a:off x="5130800" y="-28560"/>
            <a:ext cx="707856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ixaDeTexto 22"/>
          <p:cNvSpPr txBox="1"/>
          <p:nvPr/>
        </p:nvSpPr>
        <p:spPr>
          <a:xfrm>
            <a:off x="2690064" y="1885401"/>
            <a:ext cx="340990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JOGO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S 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3317574" y="3120515"/>
            <a:ext cx="387798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DIGI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TAIS</a:t>
            </a:r>
            <a:endParaRPr lang="pt-BR" sz="9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5" name="CaixaDeTexto 24"/>
          <p:cNvSpPr txBox="1"/>
          <p:nvPr/>
        </p:nvSpPr>
        <p:spPr>
          <a:xfrm>
            <a:off x="2486056" y="4690175"/>
            <a:ext cx="2499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A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Evolução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dos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Jogos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</a:p>
          <a:p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Digitais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até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os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dias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atuais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515938" y="5670232"/>
            <a:ext cx="355417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nton" pitchFamily="2" charset="0"/>
              </a:rPr>
              <a:t>Apresentação feita por:</a:t>
            </a:r>
          </a:p>
          <a:p>
            <a:r>
              <a:rPr lang="pt-BR" sz="2000" dirty="0">
                <a:solidFill>
                  <a:schemeClr val="bg1"/>
                </a:solidFill>
                <a:latin typeface="Anton" pitchFamily="2" charset="0"/>
              </a:rPr>
              <a:t>Maria E. </a:t>
            </a:r>
            <a:r>
              <a:rPr lang="pt-BR" sz="2000" dirty="0" err="1">
                <a:solidFill>
                  <a:schemeClr val="bg1"/>
                </a:solidFill>
                <a:latin typeface="Anton" pitchFamily="2" charset="0"/>
              </a:rPr>
              <a:t>Gabriella</a:t>
            </a:r>
            <a:r>
              <a:rPr lang="pt-BR" sz="2000">
                <a:solidFill>
                  <a:schemeClr val="bg1"/>
                </a:solidFill>
                <a:latin typeface="Anton" pitchFamily="2" charset="0"/>
              </a:rPr>
              <a:t> A. </a:t>
            </a:r>
            <a:r>
              <a:rPr lang="pt-BR" sz="2000" dirty="0" err="1">
                <a:solidFill>
                  <a:schemeClr val="bg1"/>
                </a:solidFill>
                <a:latin typeface="Anton" pitchFamily="2" charset="0"/>
              </a:rPr>
              <a:t>and</a:t>
            </a:r>
            <a:r>
              <a:rPr lang="pt-BR" sz="2000" dirty="0">
                <a:solidFill>
                  <a:schemeClr val="bg1"/>
                </a:solidFill>
                <a:latin typeface="Anton" pitchFamily="2" charset="0"/>
              </a:rPr>
              <a:t> Kenzo U.</a:t>
            </a:r>
          </a:p>
        </p:txBody>
      </p:sp>
      <p:sp>
        <p:nvSpPr>
          <p:cNvPr id="27" name="CaixaDeTexto 26"/>
          <p:cNvSpPr txBox="1"/>
          <p:nvPr/>
        </p:nvSpPr>
        <p:spPr>
          <a:xfrm flipH="1">
            <a:off x="362999" y="288075"/>
            <a:ext cx="2681848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3000" dirty="0">
                <a:solidFill>
                  <a:srgbClr val="01D201"/>
                </a:solidFill>
                <a:latin typeface="Anton"/>
              </a:rPr>
              <a:t>Game</a:t>
            </a:r>
            <a:r>
              <a:rPr lang="pt-BR" sz="3000" dirty="0">
                <a:solidFill>
                  <a:schemeClr val="bg1"/>
                </a:solidFill>
                <a:latin typeface="Anton"/>
              </a:rPr>
              <a:t>s </a:t>
            </a:r>
            <a:r>
              <a:rPr lang="pt-BR" sz="3000" dirty="0" err="1">
                <a:solidFill>
                  <a:schemeClr val="bg1"/>
                </a:solidFill>
                <a:latin typeface="Anton"/>
              </a:rPr>
              <a:t>and</a:t>
            </a:r>
            <a:endParaRPr lang="pt-BR" sz="3000" dirty="0">
              <a:solidFill>
                <a:schemeClr val="bg1"/>
              </a:solidFill>
              <a:latin typeface="Anton"/>
            </a:endParaRPr>
          </a:p>
          <a:p>
            <a:pPr algn="ctr"/>
            <a:r>
              <a:rPr lang="pt-BR" sz="3000" spc="600" dirty="0" err="1">
                <a:solidFill>
                  <a:schemeClr val="bg1"/>
                </a:solidFill>
                <a:latin typeface="Anton"/>
              </a:rPr>
              <a:t>Hist</a:t>
            </a:r>
            <a:r>
              <a:rPr lang="pt-BR" sz="3000" spc="600" dirty="0" err="1">
                <a:solidFill>
                  <a:srgbClr val="01D201"/>
                </a:solidFill>
                <a:latin typeface="Anton"/>
              </a:rPr>
              <a:t>ory</a:t>
            </a:r>
            <a:endParaRPr lang="pt-BR" sz="3000" spc="600" dirty="0">
              <a:solidFill>
                <a:srgbClr val="01D201"/>
              </a:solidFill>
              <a:latin typeface="Anton"/>
            </a:endParaRPr>
          </a:p>
        </p:txBody>
      </p:sp>
      <p:sp>
        <p:nvSpPr>
          <p:cNvPr id="28" name="CaixaDeTexto 27"/>
          <p:cNvSpPr txBox="1"/>
          <p:nvPr/>
        </p:nvSpPr>
        <p:spPr>
          <a:xfrm>
            <a:off x="693248" y="1139531"/>
            <a:ext cx="2023311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600" spc="300" dirty="0">
                <a:solidFill>
                  <a:schemeClr val="bg1"/>
                </a:solidFill>
                <a:latin typeface="Lato light"/>
                <a:ea typeface="Lato light"/>
                <a:cs typeface="Lato light"/>
              </a:rPr>
              <a:t>PROGRAMMER</a:t>
            </a:r>
            <a:endParaRPr lang="pt-BR" sz="1600" spc="300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cxnSp>
        <p:nvCxnSpPr>
          <p:cNvPr id="29" name="Conector reto 28"/>
          <p:cNvCxnSpPr/>
          <p:nvPr/>
        </p:nvCxnSpPr>
        <p:spPr>
          <a:xfrm>
            <a:off x="-13780" y="1845200"/>
            <a:ext cx="1800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71688C58-D957-A8F0-5EAA-6CBB0BF79FF5}"/>
              </a:ext>
            </a:extLst>
          </p:cNvPr>
          <p:cNvCxnSpPr>
            <a:cxnSpLocks/>
          </p:cNvCxnSpPr>
          <p:nvPr/>
        </p:nvCxnSpPr>
        <p:spPr>
          <a:xfrm>
            <a:off x="11640456" y="1767384"/>
            <a:ext cx="0" cy="74849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77997F44-D79D-3517-4C9C-F2F0ECE4E664}"/>
              </a:ext>
            </a:extLst>
          </p:cNvPr>
          <p:cNvCxnSpPr>
            <a:cxnSpLocks/>
          </p:cNvCxnSpPr>
          <p:nvPr/>
        </p:nvCxnSpPr>
        <p:spPr>
          <a:xfrm>
            <a:off x="11643953" y="4564650"/>
            <a:ext cx="0" cy="74849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Losango 32">
            <a:extLst>
              <a:ext uri="{FF2B5EF4-FFF2-40B4-BE49-F238E27FC236}">
                <a16:creationId xmlns:a16="http://schemas.microsoft.com/office/drawing/2014/main" id="{8F0B53E5-4ED5-4E19-902C-EC323BAE3CBF}"/>
              </a:ext>
            </a:extLst>
          </p:cNvPr>
          <p:cNvSpPr/>
          <p:nvPr/>
        </p:nvSpPr>
        <p:spPr>
          <a:xfrm>
            <a:off x="11444308" y="2713405"/>
            <a:ext cx="419551" cy="419551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aseline="-25000" dirty="0"/>
          </a:p>
        </p:txBody>
      </p:sp>
      <p:sp>
        <p:nvSpPr>
          <p:cNvPr id="34" name="Losango 33">
            <a:extLst>
              <a:ext uri="{FF2B5EF4-FFF2-40B4-BE49-F238E27FC236}">
                <a16:creationId xmlns:a16="http://schemas.microsoft.com/office/drawing/2014/main" id="{B69E9130-8CA5-9437-68BE-C3DB8FAEF1A5}"/>
              </a:ext>
            </a:extLst>
          </p:cNvPr>
          <p:cNvSpPr/>
          <p:nvPr/>
        </p:nvSpPr>
        <p:spPr>
          <a:xfrm>
            <a:off x="11438300" y="3330486"/>
            <a:ext cx="419551" cy="419551"/>
          </a:xfrm>
          <a:prstGeom prst="diamond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aseline="-25000" dirty="0"/>
          </a:p>
        </p:txBody>
      </p:sp>
      <p:sp>
        <p:nvSpPr>
          <p:cNvPr id="35" name="Losango 34">
            <a:extLst>
              <a:ext uri="{FF2B5EF4-FFF2-40B4-BE49-F238E27FC236}">
                <a16:creationId xmlns:a16="http://schemas.microsoft.com/office/drawing/2014/main" id="{38A74D20-B23A-35E4-AF51-3923F03DFC48}"/>
              </a:ext>
            </a:extLst>
          </p:cNvPr>
          <p:cNvSpPr/>
          <p:nvPr/>
        </p:nvSpPr>
        <p:spPr>
          <a:xfrm>
            <a:off x="11431667" y="3947567"/>
            <a:ext cx="419551" cy="419551"/>
          </a:xfrm>
          <a:prstGeom prst="diamond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aseline="-25000" dirty="0"/>
          </a:p>
        </p:txBody>
      </p:sp>
      <p:pic>
        <p:nvPicPr>
          <p:cNvPr id="1028" name="Picture 4" descr="ETEC Parque Belém - HOM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353" y="4807572"/>
            <a:ext cx="3402037" cy="2402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Hexágono 39">
            <a:extLst>
              <a:ext uri="{FF2B5EF4-FFF2-40B4-BE49-F238E27FC236}">
                <a16:creationId xmlns:a16="http://schemas.microsoft.com/office/drawing/2014/main" id="{8E13CBC1-9DAA-5FA8-5ADC-39EAFA58058F}"/>
              </a:ext>
            </a:extLst>
          </p:cNvPr>
          <p:cNvSpPr/>
          <p:nvPr/>
        </p:nvSpPr>
        <p:spPr>
          <a:xfrm>
            <a:off x="16604619" y="3141980"/>
            <a:ext cx="6041925" cy="872067"/>
          </a:xfrm>
          <a:prstGeom prst="hexagon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Hexágono 40">
            <a:extLst>
              <a:ext uri="{FF2B5EF4-FFF2-40B4-BE49-F238E27FC236}">
                <a16:creationId xmlns:a16="http://schemas.microsoft.com/office/drawing/2014/main" id="{7A610781-968C-FC82-2A56-3B321929C939}"/>
              </a:ext>
            </a:extLst>
          </p:cNvPr>
          <p:cNvSpPr/>
          <p:nvPr/>
        </p:nvSpPr>
        <p:spPr>
          <a:xfrm>
            <a:off x="16002249" y="1838442"/>
            <a:ext cx="6041925" cy="872067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Hexágono 41">
            <a:extLst>
              <a:ext uri="{FF2B5EF4-FFF2-40B4-BE49-F238E27FC236}">
                <a16:creationId xmlns:a16="http://schemas.microsoft.com/office/drawing/2014/main" id="{4D45E7A3-1B4A-CB25-BDE1-937F179E687A}"/>
              </a:ext>
            </a:extLst>
          </p:cNvPr>
          <p:cNvSpPr/>
          <p:nvPr/>
        </p:nvSpPr>
        <p:spPr>
          <a:xfrm>
            <a:off x="15969768" y="1809359"/>
            <a:ext cx="1060703" cy="914400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Hexágono 42">
            <a:extLst>
              <a:ext uri="{FF2B5EF4-FFF2-40B4-BE49-F238E27FC236}">
                <a16:creationId xmlns:a16="http://schemas.microsoft.com/office/drawing/2014/main" id="{56F64B58-536C-D443-7DE8-B6795C7506C5}"/>
              </a:ext>
            </a:extLst>
          </p:cNvPr>
          <p:cNvSpPr/>
          <p:nvPr/>
        </p:nvSpPr>
        <p:spPr>
          <a:xfrm>
            <a:off x="16529804" y="3120764"/>
            <a:ext cx="1060703" cy="914400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A40B1A89-E37A-4F83-AF84-8888145863FB}"/>
              </a:ext>
            </a:extLst>
          </p:cNvPr>
          <p:cNvSpPr txBox="1"/>
          <p:nvPr/>
        </p:nvSpPr>
        <p:spPr>
          <a:xfrm>
            <a:off x="17128022" y="1900424"/>
            <a:ext cx="326585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latin typeface="Lato Light"/>
                <a:ea typeface="Lato Light"/>
                <a:cs typeface="Calibri"/>
              </a:rPr>
              <a:t>Primeiros Jogos Digitais</a:t>
            </a:r>
            <a:endParaRPr lang="pt-BR" sz="2000" b="1" dirty="0">
              <a:latin typeface="Lato Light"/>
              <a:ea typeface="Lato Light"/>
              <a:cs typeface="Lato Light"/>
            </a:endParaRP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44DBC83A-E1BA-87F3-939B-B26DA96FA670}"/>
              </a:ext>
            </a:extLst>
          </p:cNvPr>
          <p:cNvSpPr txBox="1"/>
          <p:nvPr/>
        </p:nvSpPr>
        <p:spPr>
          <a:xfrm>
            <a:off x="16202046" y="1900424"/>
            <a:ext cx="61152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5000" dirty="0">
                <a:solidFill>
                  <a:schemeClr val="accent4">
                    <a:lumMod val="40000"/>
                    <a:lumOff val="60000"/>
                  </a:schemeClr>
                </a:solidFill>
                <a:latin typeface="Anton"/>
                <a:cs typeface="Calibri"/>
              </a:rPr>
              <a:t>1</a:t>
            </a:r>
            <a:endParaRPr lang="pt-BR" sz="5000" dirty="0">
              <a:solidFill>
                <a:schemeClr val="accent4">
                  <a:lumMod val="40000"/>
                  <a:lumOff val="60000"/>
                </a:schemeClr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A40B1A89-E37A-4F83-AF84-8888145863FB}"/>
              </a:ext>
            </a:extLst>
          </p:cNvPr>
          <p:cNvSpPr txBox="1"/>
          <p:nvPr/>
        </p:nvSpPr>
        <p:spPr>
          <a:xfrm>
            <a:off x="17650682" y="3395767"/>
            <a:ext cx="426026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latin typeface="Lato Light"/>
                <a:ea typeface="Lato Light"/>
                <a:cs typeface="Calibri"/>
              </a:rPr>
              <a:t>Evolução com o passar do tempo</a:t>
            </a:r>
            <a:endParaRPr lang="pt-BR" sz="2000" b="1" dirty="0">
              <a:latin typeface="Lato Light"/>
              <a:ea typeface="Lato Light"/>
              <a:cs typeface="Lato Light"/>
            </a:endParaRP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44DBC83A-E1BA-87F3-939B-B26DA96FA670}"/>
              </a:ext>
            </a:extLst>
          </p:cNvPr>
          <p:cNvSpPr txBox="1"/>
          <p:nvPr/>
        </p:nvSpPr>
        <p:spPr>
          <a:xfrm>
            <a:off x="16724706" y="3212502"/>
            <a:ext cx="61152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5000" dirty="0">
                <a:solidFill>
                  <a:schemeClr val="accent6">
                    <a:lumMod val="20000"/>
                    <a:lumOff val="80000"/>
                  </a:schemeClr>
                </a:solidFill>
                <a:latin typeface="Anton"/>
                <a:cs typeface="Calibri"/>
              </a:rPr>
              <a:t>2</a:t>
            </a:r>
            <a:endParaRPr lang="pt-BR" sz="5000" dirty="0">
              <a:solidFill>
                <a:schemeClr val="accent6">
                  <a:lumMod val="20000"/>
                  <a:lumOff val="80000"/>
                </a:schemeClr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0EE14E2A-4EB1-B024-87C8-2A0F660F8218}"/>
              </a:ext>
            </a:extLst>
          </p:cNvPr>
          <p:cNvSpPr/>
          <p:nvPr/>
        </p:nvSpPr>
        <p:spPr>
          <a:xfrm>
            <a:off x="-4488205" y="2298667"/>
            <a:ext cx="2743200" cy="2743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BC9317FE-C690-16E7-288B-A141214A610A}"/>
              </a:ext>
            </a:extLst>
          </p:cNvPr>
          <p:cNvSpPr txBox="1"/>
          <p:nvPr/>
        </p:nvSpPr>
        <p:spPr>
          <a:xfrm>
            <a:off x="-4488205" y="3008548"/>
            <a:ext cx="27432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>
                <a:latin typeface="Anton"/>
                <a:cs typeface="Calibri"/>
              </a:rPr>
              <a:t>JOGOS</a:t>
            </a:r>
          </a:p>
          <a:p>
            <a:pPr algn="ctr"/>
            <a:r>
              <a:rPr lang="pt-BR" sz="4000" dirty="0">
                <a:latin typeface="Anton"/>
                <a:cs typeface="Calibri"/>
              </a:rPr>
              <a:t>DIGITAIS</a:t>
            </a:r>
            <a:endParaRPr lang="pt-BR" sz="4000" dirty="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0" name="Hexágono 49">
            <a:extLst>
              <a:ext uri="{FF2B5EF4-FFF2-40B4-BE49-F238E27FC236}">
                <a16:creationId xmlns:a16="http://schemas.microsoft.com/office/drawing/2014/main" id="{DC1BBD36-9BB6-B783-1DBC-EC8FCA64C234}"/>
              </a:ext>
            </a:extLst>
          </p:cNvPr>
          <p:cNvSpPr/>
          <p:nvPr/>
        </p:nvSpPr>
        <p:spPr>
          <a:xfrm>
            <a:off x="16129592" y="4414617"/>
            <a:ext cx="6041925" cy="872067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Hexágono 50">
            <a:extLst>
              <a:ext uri="{FF2B5EF4-FFF2-40B4-BE49-F238E27FC236}">
                <a16:creationId xmlns:a16="http://schemas.microsoft.com/office/drawing/2014/main" id="{9127045A-911D-12B1-8921-FA26C1C4F738}"/>
              </a:ext>
            </a:extLst>
          </p:cNvPr>
          <p:cNvSpPr/>
          <p:nvPr/>
        </p:nvSpPr>
        <p:spPr>
          <a:xfrm>
            <a:off x="16096240" y="4405564"/>
            <a:ext cx="1060703" cy="914400"/>
          </a:xfrm>
          <a:prstGeom prst="hexagon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44DBC83A-E1BA-87F3-939B-B26DA96FA670}"/>
              </a:ext>
            </a:extLst>
          </p:cNvPr>
          <p:cNvSpPr txBox="1"/>
          <p:nvPr/>
        </p:nvSpPr>
        <p:spPr>
          <a:xfrm>
            <a:off x="16298854" y="4458492"/>
            <a:ext cx="61152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5000" dirty="0">
                <a:solidFill>
                  <a:schemeClr val="accent6">
                    <a:lumMod val="75000"/>
                  </a:schemeClr>
                </a:solidFill>
                <a:latin typeface="Calibri" panose="020F0502020204030204"/>
                <a:cs typeface="Calibri" panose="020F0502020204030204"/>
              </a:rPr>
              <a:t>3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FE6F03A3-A526-4408-9C43-C06EEAA2E9BB}"/>
              </a:ext>
            </a:extLst>
          </p:cNvPr>
          <p:cNvSpPr txBox="1"/>
          <p:nvPr/>
        </p:nvSpPr>
        <p:spPr>
          <a:xfrm>
            <a:off x="17190295" y="4650595"/>
            <a:ext cx="436266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Lato Light"/>
                <a:ea typeface="Lato Light"/>
                <a:cs typeface="Calibri"/>
              </a:rPr>
              <a:t>Evolução dos jogos</a:t>
            </a:r>
            <a:endParaRPr lang="pt-BR" sz="2000" b="1" dirty="0">
              <a:solidFill>
                <a:schemeClr val="bg1"/>
              </a:solidFill>
              <a:latin typeface="Lato Light"/>
              <a:ea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713640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As 35 curiosidades sobre Pac-Man em seus 35 anos - Drops de Jogos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264" y="-165102"/>
            <a:ext cx="15819386" cy="1117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aixaDeTexto 39"/>
          <p:cNvSpPr txBox="1"/>
          <p:nvPr/>
        </p:nvSpPr>
        <p:spPr>
          <a:xfrm>
            <a:off x="-6753347" y="408279"/>
            <a:ext cx="547617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Primeiros </a:t>
            </a:r>
          </a:p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Jogos Digitais</a:t>
            </a:r>
            <a:r>
              <a:rPr lang="pt-BR" sz="7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" name="Pentágono 1"/>
          <p:cNvSpPr/>
          <p:nvPr/>
        </p:nvSpPr>
        <p:spPr>
          <a:xfrm rot="10800000">
            <a:off x="13357320" y="728663"/>
            <a:ext cx="4218427" cy="1389600"/>
          </a:xfrm>
          <a:prstGeom prst="homePlate">
            <a:avLst/>
          </a:prstGeom>
          <a:solidFill>
            <a:srgbClr val="0253B1"/>
          </a:solidFill>
          <a:ln w="76200">
            <a:solidFill>
              <a:srgbClr val="0377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14134910" y="955377"/>
            <a:ext cx="286648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000" dirty="0">
                <a:solidFill>
                  <a:schemeClr val="bg1"/>
                </a:solidFill>
                <a:latin typeface="Anton" pitchFamily="2" charset="0"/>
              </a:rPr>
              <a:t>Spacewar!</a:t>
            </a:r>
            <a:endParaRPr lang="pt-BR" sz="5000" dirty="0">
              <a:solidFill>
                <a:schemeClr val="bg2">
                  <a:lumMod val="90000"/>
                </a:schemeClr>
              </a:solidFill>
              <a:latin typeface="Anton" pitchFamily="2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5015759" y="1641209"/>
            <a:ext cx="11047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i="1" dirty="0">
                <a:solidFill>
                  <a:schemeClr val="bg1"/>
                </a:solidFill>
                <a:latin typeface="Lato light" panose="020F0302020204030203" pitchFamily="34" charset="0"/>
              </a:rPr>
              <a:t>(1962)</a:t>
            </a:r>
            <a:endParaRPr lang="pt-BR" sz="25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4098" name="Picture 2" descr="GAMES 4U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925679" y="3088305"/>
            <a:ext cx="6092825" cy="34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2192000" y="2655048"/>
            <a:ext cx="49283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Desenvolvido no MIT, Spacewar! é considerado um dos primeiros jogos de computador digitais disponíveis fora de um único instituto de pesquisa</a:t>
            </a:r>
            <a:r>
              <a:rPr lang="pt-BR" baseline="30000" dirty="0">
                <a:solidFill>
                  <a:schemeClr val="bg1"/>
                </a:solidFill>
                <a:latin typeface="Lato" panose="020F0502020204030203" pitchFamily="34" charset="0"/>
              </a:rPr>
              <a:t>.</a:t>
            </a:r>
            <a:endParaRPr lang="pt-BR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958215" y="-2534521"/>
            <a:ext cx="102755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dos Jogos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3522219" y="-1164369"/>
            <a:ext cx="51475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LINHA DO TEMPO</a:t>
            </a:r>
          </a:p>
        </p:txBody>
      </p:sp>
      <p:pic>
        <p:nvPicPr>
          <p:cNvPr id="5122" name="Picture 2" descr="Pac-Man: leve um dos jogos mais famosos do mundo para a sua aula!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46" y="244177"/>
            <a:ext cx="6718935" cy="520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/>
          <p:cNvSpPr txBox="1"/>
          <p:nvPr/>
        </p:nvSpPr>
        <p:spPr>
          <a:xfrm>
            <a:off x="7251045" y="1274929"/>
            <a:ext cx="47500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PAC-MAN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8613598" y="2560259"/>
            <a:ext cx="20249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(1980)</a:t>
            </a:r>
            <a:endParaRPr lang="pt-BR" sz="5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19" name="Picture 4" descr="Download do APK de Super Mario para Androi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9935" y="-1245071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Cyberpunk 2077 | Baixe e jogue Cyberpunk no PC - Epic Games ...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-265" r="23822" b="265"/>
          <a:stretch/>
        </p:blipFill>
        <p:spPr bwMode="auto">
          <a:xfrm>
            <a:off x="12001064" y="7268000"/>
            <a:ext cx="2603713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Red Dead Redemption 2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060" y="7486075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Pac-Man: leve um dos jogos mais famosos do mundo para a sua aula!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-3198199" y="-24978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Download do APK de Super Mario para Androi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0272" y="1641209"/>
            <a:ext cx="4759325" cy="475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8B2A6689-8433-4555-8F51-501E6E5B3575}"/>
              </a:ext>
            </a:extLst>
          </p:cNvPr>
          <p:cNvSpPr txBox="1"/>
          <p:nvPr/>
        </p:nvSpPr>
        <p:spPr>
          <a:xfrm>
            <a:off x="1060375" y="-3337623"/>
            <a:ext cx="633538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Anton" pitchFamily="2" charset="0"/>
              </a:rPr>
              <a:t>SUPER MARIO </a:t>
            </a:r>
          </a:p>
          <a:p>
            <a:r>
              <a:rPr lang="pt-BR" sz="8000" dirty="0">
                <a:solidFill>
                  <a:schemeClr val="bg1"/>
                </a:solidFill>
                <a:latin typeface="Anton" pitchFamily="2" charset="0"/>
              </a:rPr>
              <a:t>BROS.</a:t>
            </a:r>
            <a:r>
              <a:rPr lang="pt-BR" sz="8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734DB6D-9FB3-4116-99BB-167B9375A7F3}"/>
              </a:ext>
            </a:extLst>
          </p:cNvPr>
          <p:cNvSpPr txBox="1"/>
          <p:nvPr/>
        </p:nvSpPr>
        <p:spPr>
          <a:xfrm>
            <a:off x="1409498" y="-1154571"/>
            <a:ext cx="1781257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i="1" dirty="0">
                <a:solidFill>
                  <a:schemeClr val="bg1"/>
                </a:solidFill>
                <a:latin typeface="Lato light" panose="020F0302020204030203" pitchFamily="34" charset="0"/>
              </a:rPr>
              <a:t>(1985)</a:t>
            </a:r>
            <a:endParaRPr lang="pt-BR" sz="45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374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As 35 curiosidades sobre Pac-Man em seus 35 anos - Drops de Jogos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79514" y="-165102"/>
            <a:ext cx="15819386" cy="1117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/>
          <p:cNvSpPr txBox="1"/>
          <p:nvPr/>
        </p:nvSpPr>
        <p:spPr>
          <a:xfrm>
            <a:off x="958215" y="-2534521"/>
            <a:ext cx="102755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dos Jogos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3522219" y="-1164369"/>
            <a:ext cx="51475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LINHA DO TEMPO</a:t>
            </a:r>
          </a:p>
        </p:txBody>
      </p:sp>
      <p:pic>
        <p:nvPicPr>
          <p:cNvPr id="5122" name="Picture 2" descr="Pac-Man: leve um dos jogos mais famosos do mundo para a sua aula!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9204" y="244177"/>
            <a:ext cx="6718935" cy="520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/>
          <p:cNvSpPr txBox="1"/>
          <p:nvPr/>
        </p:nvSpPr>
        <p:spPr>
          <a:xfrm>
            <a:off x="-5036205" y="1274929"/>
            <a:ext cx="47500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PAC-MAN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-3673652" y="2560259"/>
            <a:ext cx="20249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(1980)</a:t>
            </a:r>
            <a:endParaRPr lang="pt-BR" sz="5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7172" name="Picture 4" descr="Download do APK de Super Mario para Android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1175" y="1669628"/>
            <a:ext cx="4759325" cy="475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ixaDeTexto 18"/>
          <p:cNvSpPr txBox="1"/>
          <p:nvPr/>
        </p:nvSpPr>
        <p:spPr>
          <a:xfrm>
            <a:off x="775017" y="1237926"/>
            <a:ext cx="633538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Anton" pitchFamily="2" charset="0"/>
              </a:rPr>
              <a:t>SUPER MARIO </a:t>
            </a:r>
          </a:p>
          <a:p>
            <a:r>
              <a:rPr lang="pt-BR" sz="8000" dirty="0">
                <a:solidFill>
                  <a:schemeClr val="bg1"/>
                </a:solidFill>
                <a:latin typeface="Anton" pitchFamily="2" charset="0"/>
              </a:rPr>
              <a:t>BROS.</a:t>
            </a:r>
            <a:r>
              <a:rPr lang="pt-BR" sz="8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1308493" y="3534417"/>
            <a:ext cx="1781257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i="1" dirty="0">
                <a:solidFill>
                  <a:schemeClr val="bg1"/>
                </a:solidFill>
                <a:latin typeface="Lato light" panose="020F0302020204030203" pitchFamily="34" charset="0"/>
              </a:rPr>
              <a:t>(1985)</a:t>
            </a:r>
            <a:endParaRPr lang="pt-BR" sz="45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7981114" y="5921503"/>
            <a:ext cx="5889818" cy="3317931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A07DFE24-24A2-40CB-AF8B-9634A646BF22}"/>
              </a:ext>
            </a:extLst>
          </p:cNvPr>
          <p:cNvSpPr txBox="1"/>
          <p:nvPr/>
        </p:nvSpPr>
        <p:spPr>
          <a:xfrm>
            <a:off x="12334010" y="6428953"/>
            <a:ext cx="590899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Anton" pitchFamily="2" charset="0"/>
              </a:rPr>
              <a:t>RED DEAD </a:t>
            </a:r>
          </a:p>
          <a:p>
            <a:r>
              <a:rPr lang="pt-BR" sz="8000" dirty="0">
                <a:solidFill>
                  <a:schemeClr val="bg1"/>
                </a:solidFill>
                <a:latin typeface="Anton" pitchFamily="2" charset="0"/>
              </a:rPr>
              <a:t>REDEMPTION 2</a:t>
            </a:r>
            <a:r>
              <a:rPr lang="pt-BR" sz="8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1252EA7-2B07-4B82-AF47-6B6D32AD1BDC}"/>
              </a:ext>
            </a:extLst>
          </p:cNvPr>
          <p:cNvSpPr txBox="1"/>
          <p:nvPr/>
        </p:nvSpPr>
        <p:spPr>
          <a:xfrm>
            <a:off x="13878190" y="8666501"/>
            <a:ext cx="20249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(2008)</a:t>
            </a:r>
            <a:endParaRPr lang="pt-BR" sz="5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14" name="Picture 2" descr="Pac-Man: leve um dos jogos mais famosos do mundo para a sua aula!">
            <a:extLst>
              <a:ext uri="{FF2B5EF4-FFF2-40B4-BE49-F238E27FC236}">
                <a16:creationId xmlns:a16="http://schemas.microsoft.com/office/drawing/2014/main" id="{81A51B13-DC54-4DBB-98F0-CF7B890EF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936767" y="91473"/>
            <a:ext cx="6718935" cy="520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108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As 35 curiosidades sobre Pac-Man em seus 35 anos - Drops de Jogos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6186" y="-4203701"/>
            <a:ext cx="15819386" cy="1117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377" y="1770035"/>
            <a:ext cx="5889818" cy="3317931"/>
          </a:xfrm>
          <a:prstGeom prst="rect">
            <a:avLst/>
          </a:prstGeom>
        </p:spPr>
      </p:pic>
      <p:sp>
        <p:nvSpPr>
          <p:cNvPr id="16" name="CaixaDeTexto 15"/>
          <p:cNvSpPr txBox="1"/>
          <p:nvPr/>
        </p:nvSpPr>
        <p:spPr>
          <a:xfrm>
            <a:off x="958215" y="-2534521"/>
            <a:ext cx="102755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dos Jogos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3522219" y="-1164369"/>
            <a:ext cx="51475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LINHA DO TEMPO</a:t>
            </a:r>
          </a:p>
        </p:txBody>
      </p:sp>
      <p:pic>
        <p:nvPicPr>
          <p:cNvPr id="5122" name="Picture 2" descr="Pac-Man: leve um dos jogos mais famosos do mundo para a sua aula!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9204" y="244177"/>
            <a:ext cx="6718935" cy="520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/>
          <p:cNvSpPr txBox="1"/>
          <p:nvPr/>
        </p:nvSpPr>
        <p:spPr>
          <a:xfrm>
            <a:off x="-5036205" y="1274929"/>
            <a:ext cx="47500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PAC-MAN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-3673652" y="2560259"/>
            <a:ext cx="20249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(1980)</a:t>
            </a:r>
            <a:endParaRPr lang="pt-BR" sz="5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7172" name="Picture 4" descr="Download do APK de Super Mario para Androi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7425" y="-5112172"/>
            <a:ext cx="4759325" cy="475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ixaDeTexto 18"/>
          <p:cNvSpPr txBox="1"/>
          <p:nvPr/>
        </p:nvSpPr>
        <p:spPr>
          <a:xfrm>
            <a:off x="12638088" y="-6048142"/>
            <a:ext cx="656942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SUPER MARIO </a:t>
            </a:r>
          </a:p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BROS.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12864465" y="-3163397"/>
            <a:ext cx="20249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(1985)</a:t>
            </a:r>
            <a:endParaRPr lang="pt-BR" sz="5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6513195" y="1751165"/>
            <a:ext cx="59995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RED DEAD </a:t>
            </a:r>
          </a:p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REDEMPTION 2</a:t>
            </a:r>
            <a:r>
              <a:rPr lang="pt-BR" sz="7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7875748" y="3681176"/>
            <a:ext cx="20249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(2008)</a:t>
            </a:r>
            <a:endParaRPr lang="pt-BR" sz="5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03E4D9-DE7C-4AA7-A207-0091AE71F7F2}"/>
              </a:ext>
            </a:extLst>
          </p:cNvPr>
          <p:cNvSpPr txBox="1"/>
          <p:nvPr/>
        </p:nvSpPr>
        <p:spPr>
          <a:xfrm>
            <a:off x="16942558" y="2203609"/>
            <a:ext cx="375772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500" dirty="0">
                <a:solidFill>
                  <a:schemeClr val="bg1"/>
                </a:solidFill>
                <a:latin typeface="Anton" pitchFamily="2" charset="0"/>
              </a:rPr>
              <a:t>CYBERPUNK 2077</a:t>
            </a:r>
            <a:endParaRPr lang="pt-BR" sz="5500" dirty="0">
              <a:solidFill>
                <a:schemeClr val="bg2">
                  <a:lumMod val="90000"/>
                </a:schemeClr>
              </a:solidFill>
              <a:latin typeface="Anton" pitchFamily="2" charset="0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8E10FEA7-849C-4A4F-B649-AFF8615FAA54}"/>
              </a:ext>
            </a:extLst>
          </p:cNvPr>
          <p:cNvSpPr txBox="1"/>
          <p:nvPr/>
        </p:nvSpPr>
        <p:spPr>
          <a:xfrm>
            <a:off x="17189758" y="3751712"/>
            <a:ext cx="12875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solidFill>
                  <a:schemeClr val="bg1"/>
                </a:solidFill>
                <a:latin typeface="Lato light" panose="020F0302020204030203" pitchFamily="34" charset="0"/>
              </a:rPr>
              <a:t>(2020)</a:t>
            </a:r>
            <a:endParaRPr lang="pt-BR" sz="3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EA04DDB3-D064-4234-8593-3B5149C1799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334801" y="1274929"/>
            <a:ext cx="8187501" cy="461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69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As 35 curiosidades sobre Pac-Man em seus 35 anos - Drops de Jogos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27386" y="-4313072"/>
            <a:ext cx="15819386" cy="1117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A003C0A-188D-4F85-9826-3101D3C15F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063" y="1237613"/>
            <a:ext cx="8187501" cy="4615247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4499702" y="1274929"/>
            <a:ext cx="5889818" cy="3317931"/>
          </a:xfrm>
          <a:prstGeom prst="rect">
            <a:avLst/>
          </a:prstGeom>
        </p:spPr>
      </p:pic>
      <p:sp>
        <p:nvSpPr>
          <p:cNvPr id="16" name="CaixaDeTexto 15"/>
          <p:cNvSpPr txBox="1"/>
          <p:nvPr/>
        </p:nvSpPr>
        <p:spPr>
          <a:xfrm>
            <a:off x="958215" y="-2534521"/>
            <a:ext cx="102755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dos Jogos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3522219" y="-1164369"/>
            <a:ext cx="51475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LINHA DO TEMPO</a:t>
            </a:r>
          </a:p>
        </p:txBody>
      </p:sp>
      <p:pic>
        <p:nvPicPr>
          <p:cNvPr id="5122" name="Picture 2" descr="Pac-Man: leve um dos jogos mais famosos do mundo para a sua aula!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29204" y="244177"/>
            <a:ext cx="6718935" cy="520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/>
          <p:cNvSpPr txBox="1"/>
          <p:nvPr/>
        </p:nvSpPr>
        <p:spPr>
          <a:xfrm>
            <a:off x="-5036205" y="1274929"/>
            <a:ext cx="47500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PAC-MAN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-3673652" y="2560259"/>
            <a:ext cx="20249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(1980)</a:t>
            </a:r>
            <a:endParaRPr lang="pt-BR" sz="5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7172" name="Picture 4" descr="Download do APK de Super Mario para Android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7425" y="-5112172"/>
            <a:ext cx="4759325" cy="475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ixaDeTexto 18"/>
          <p:cNvSpPr txBox="1"/>
          <p:nvPr/>
        </p:nvSpPr>
        <p:spPr>
          <a:xfrm>
            <a:off x="12638088" y="-6048142"/>
            <a:ext cx="656942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SUPER MARIO </a:t>
            </a:r>
          </a:p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BROS.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12864465" y="-3163397"/>
            <a:ext cx="20249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(1985)</a:t>
            </a:r>
            <a:endParaRPr lang="pt-BR" sz="5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-18609884" y="1256059"/>
            <a:ext cx="590899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Anton" pitchFamily="2" charset="0"/>
              </a:rPr>
              <a:t>RED DEAD </a:t>
            </a:r>
          </a:p>
          <a:p>
            <a:r>
              <a:rPr lang="pt-BR" sz="8000" dirty="0">
                <a:solidFill>
                  <a:schemeClr val="bg1"/>
                </a:solidFill>
                <a:latin typeface="Anton" pitchFamily="2" charset="0"/>
              </a:rPr>
              <a:t>REDEMPTION 2</a:t>
            </a:r>
            <a:r>
              <a:rPr lang="pt-BR" sz="8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-17065704" y="3493607"/>
            <a:ext cx="20249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(2008)</a:t>
            </a:r>
            <a:endParaRPr lang="pt-BR" sz="5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23" name="CaixaDeTexto 22"/>
          <p:cNvSpPr txBox="1"/>
          <p:nvPr/>
        </p:nvSpPr>
        <p:spPr>
          <a:xfrm>
            <a:off x="8480543" y="2098594"/>
            <a:ext cx="375772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500" dirty="0">
                <a:solidFill>
                  <a:schemeClr val="bg1"/>
                </a:solidFill>
                <a:latin typeface="Anton" pitchFamily="2" charset="0"/>
              </a:rPr>
              <a:t>CYBERPUNK 2077</a:t>
            </a:r>
            <a:endParaRPr lang="pt-BR" sz="5500" dirty="0">
              <a:solidFill>
                <a:schemeClr val="bg2">
                  <a:lumMod val="90000"/>
                </a:schemeClr>
              </a:solidFill>
              <a:latin typeface="Anton" pitchFamily="2" charset="0"/>
            </a:endParaRPr>
          </a:p>
        </p:txBody>
      </p:sp>
      <p:sp>
        <p:nvSpPr>
          <p:cNvPr id="24" name="CaixaDeTexto 23"/>
          <p:cNvSpPr txBox="1"/>
          <p:nvPr/>
        </p:nvSpPr>
        <p:spPr>
          <a:xfrm>
            <a:off x="8714677" y="3647495"/>
            <a:ext cx="12875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solidFill>
                  <a:schemeClr val="bg1"/>
                </a:solidFill>
                <a:latin typeface="Lato light" panose="020F0302020204030203" pitchFamily="34" charset="0"/>
              </a:rPr>
              <a:t>(2020)</a:t>
            </a:r>
            <a:endParaRPr lang="pt-BR" sz="3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25" name="CaixaDeTexto 24"/>
          <p:cNvSpPr txBox="1"/>
          <p:nvPr/>
        </p:nvSpPr>
        <p:spPr>
          <a:xfrm>
            <a:off x="1004481" y="-2534521"/>
            <a:ext cx="102755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dos Jogos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3568485" y="-1164369"/>
            <a:ext cx="51475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LINHA DO TEMPO</a:t>
            </a:r>
          </a:p>
        </p:txBody>
      </p:sp>
      <p:pic>
        <p:nvPicPr>
          <p:cNvPr id="27" name="Picture 2" descr="Pac-Man: leve um dos jogos mais famosos do mundo para a sua aula!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-8272333" y="4139795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Download do APK de Super Mario para Android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100" y="9268723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Cyberpunk 2077 | Baixe e jogue Cyberpunk no PC - Epic Games ...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-265" r="23822" b="265"/>
          <a:stretch/>
        </p:blipFill>
        <p:spPr bwMode="auto">
          <a:xfrm>
            <a:off x="16163712" y="3332860"/>
            <a:ext cx="2603713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 descr="Red Dead Redemption 2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404" y="9485098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As 35 curiosidades sobre Pac-Man em seus 35 anos - Drops de Jogos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372" y="-869310"/>
            <a:ext cx="12398744" cy="8759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aixaDeTexto 39"/>
          <p:cNvSpPr txBox="1"/>
          <p:nvPr/>
        </p:nvSpPr>
        <p:spPr>
          <a:xfrm>
            <a:off x="-6753347" y="408279"/>
            <a:ext cx="547617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Primeiros </a:t>
            </a:r>
          </a:p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Jogos Digitais</a:t>
            </a:r>
            <a:r>
              <a:rPr lang="pt-BR" sz="7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" name="Pentágono 1"/>
          <p:cNvSpPr/>
          <p:nvPr/>
        </p:nvSpPr>
        <p:spPr>
          <a:xfrm rot="10800000">
            <a:off x="13357320" y="728663"/>
            <a:ext cx="4218427" cy="1389600"/>
          </a:xfrm>
          <a:prstGeom prst="homePlate">
            <a:avLst/>
          </a:prstGeom>
          <a:solidFill>
            <a:srgbClr val="0253B1"/>
          </a:solidFill>
          <a:ln w="76200">
            <a:solidFill>
              <a:srgbClr val="0377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14134910" y="955377"/>
            <a:ext cx="286648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000" dirty="0">
                <a:solidFill>
                  <a:schemeClr val="bg1"/>
                </a:solidFill>
                <a:latin typeface="Anton" pitchFamily="2" charset="0"/>
              </a:rPr>
              <a:t>Spacewar!</a:t>
            </a:r>
            <a:endParaRPr lang="pt-BR" sz="5000" dirty="0">
              <a:solidFill>
                <a:schemeClr val="bg2">
                  <a:lumMod val="90000"/>
                </a:schemeClr>
              </a:solidFill>
              <a:latin typeface="Anton" pitchFamily="2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5015759" y="1641209"/>
            <a:ext cx="11047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i="1" dirty="0">
                <a:solidFill>
                  <a:schemeClr val="bg1"/>
                </a:solidFill>
                <a:latin typeface="Lato light" panose="020F0302020204030203" pitchFamily="34" charset="0"/>
              </a:rPr>
              <a:t>(1962)</a:t>
            </a:r>
            <a:endParaRPr lang="pt-BR" sz="25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4098" name="Picture 2" descr="GAMES 4U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925679" y="3088305"/>
            <a:ext cx="6092825" cy="34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2192000" y="2655048"/>
            <a:ext cx="49283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Desenvolvido no MIT, Spacewar! é considerado um dos primeiros jogos de computador digitais disponíveis fora de um único instituto de pesquisa</a:t>
            </a:r>
            <a:r>
              <a:rPr lang="pt-BR" baseline="30000" dirty="0">
                <a:solidFill>
                  <a:schemeClr val="bg1"/>
                </a:solidFill>
                <a:latin typeface="Lato" panose="020F0502020204030203" pitchFamily="34" charset="0"/>
              </a:rPr>
              <a:t>.</a:t>
            </a:r>
            <a:endParaRPr lang="pt-BR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958215" y="665879"/>
            <a:ext cx="102755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dos Jogos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3522219" y="2036031"/>
            <a:ext cx="51475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LINHA DO TEMPO</a:t>
            </a:r>
          </a:p>
        </p:txBody>
      </p:sp>
      <p:pic>
        <p:nvPicPr>
          <p:cNvPr id="19" name="Picture 2" descr="Pac-Man: leve um dos jogos mais famosos do mundo para a sua aula!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276199" y="2901925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Download do APK de Super Mario para Androi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198" y="4187800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yberpunk 2077 | Baixe e jogue Cyberpunk no PC - Epic Games ...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-265" r="23822" b="265"/>
          <a:stretch/>
        </p:blipFill>
        <p:spPr bwMode="auto">
          <a:xfrm>
            <a:off x="9491146" y="4254475"/>
            <a:ext cx="2603713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d Dead Redemption 2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172" y="2778100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Pac-Man: leve um dos jogos mais famosos do mundo para a sua aula!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88424" y="268230"/>
            <a:ext cx="6718935" cy="520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/>
          <p:cNvSpPr txBox="1"/>
          <p:nvPr/>
        </p:nvSpPr>
        <p:spPr>
          <a:xfrm>
            <a:off x="14785732" y="1911543"/>
            <a:ext cx="492837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500" dirty="0">
                <a:solidFill>
                  <a:schemeClr val="bg1"/>
                </a:solidFill>
                <a:latin typeface="Anton" pitchFamily="2" charset="0"/>
              </a:rPr>
              <a:t>CYBERPUNK 2077</a:t>
            </a:r>
            <a:endParaRPr lang="pt-BR" sz="5500" dirty="0">
              <a:solidFill>
                <a:schemeClr val="bg2">
                  <a:lumMod val="90000"/>
                </a:schemeClr>
              </a:solidFill>
              <a:latin typeface="Anton" pitchFamily="2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14917743" y="3510392"/>
            <a:ext cx="12875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solidFill>
                  <a:schemeClr val="bg1"/>
                </a:solidFill>
                <a:latin typeface="Lato light" panose="020F0302020204030203" pitchFamily="34" charset="0"/>
              </a:rPr>
              <a:t>(2020)</a:t>
            </a:r>
            <a:endParaRPr lang="pt-BR" sz="30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DF368F31-14EA-43C4-9301-BF858738868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323493" y="1386264"/>
            <a:ext cx="8187501" cy="461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480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6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e Legend of Zelda Ocarina of Time - The REAL Zelda's Lullaby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2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165227"/>
            <a:ext cx="12192000" cy="9144001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BC9317FE-C690-16E7-288B-A141214A610A}"/>
              </a:ext>
            </a:extLst>
          </p:cNvPr>
          <p:cNvSpPr txBox="1"/>
          <p:nvPr/>
        </p:nvSpPr>
        <p:spPr>
          <a:xfrm>
            <a:off x="2296080" y="2544143"/>
            <a:ext cx="7599841" cy="17697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0900" dirty="0">
                <a:solidFill>
                  <a:schemeClr val="bg1"/>
                </a:solidFill>
                <a:latin typeface="Anton"/>
                <a:cs typeface="Calibri"/>
              </a:rPr>
              <a:t>OBRIGADO!</a:t>
            </a:r>
            <a:endParaRPr lang="pt-BR" sz="10900" dirty="0">
              <a:solidFill>
                <a:schemeClr val="bg1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3CC464A-2ABC-42C5-811C-1C681F3EDE63}"/>
              </a:ext>
            </a:extLst>
          </p:cNvPr>
          <p:cNvSpPr txBox="1"/>
          <p:nvPr/>
        </p:nvSpPr>
        <p:spPr>
          <a:xfrm>
            <a:off x="682016" y="-5201521"/>
            <a:ext cx="102755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dos Jogos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A67D0C6-029E-4BAB-85C8-C073E402AD3C}"/>
              </a:ext>
            </a:extLst>
          </p:cNvPr>
          <p:cNvSpPr txBox="1"/>
          <p:nvPr/>
        </p:nvSpPr>
        <p:spPr>
          <a:xfrm>
            <a:off x="3246020" y="-3831369"/>
            <a:ext cx="51475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LINHA DO TEMPO</a:t>
            </a:r>
          </a:p>
        </p:txBody>
      </p:sp>
      <p:pic>
        <p:nvPicPr>
          <p:cNvPr id="6" name="Picture 2" descr="Pac-Man: leve um dos jogos mais famosos do mundo para a sua aula!">
            <a:extLst>
              <a:ext uri="{FF2B5EF4-FFF2-40B4-BE49-F238E27FC236}">
                <a16:creationId xmlns:a16="http://schemas.microsoft.com/office/drawing/2014/main" id="{CFBD4756-DC00-4FDD-8589-139F26133B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0" y="9185408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Download do APK de Super Mario para Android">
            <a:extLst>
              <a:ext uri="{FF2B5EF4-FFF2-40B4-BE49-F238E27FC236}">
                <a16:creationId xmlns:a16="http://schemas.microsoft.com/office/drawing/2014/main" id="{6E9F3C40-ED71-4FAB-9D2D-468E04848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999" y="10471283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Cyberpunk 2077 | Baixe e jogue Cyberpunk no PC - Epic Games ...">
            <a:extLst>
              <a:ext uri="{FF2B5EF4-FFF2-40B4-BE49-F238E27FC236}">
                <a16:creationId xmlns:a16="http://schemas.microsoft.com/office/drawing/2014/main" id="{33F33BC0-1E02-49FF-9ED4-108991E1A7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-265" r="23822" b="265"/>
          <a:stretch/>
        </p:blipFill>
        <p:spPr bwMode="auto">
          <a:xfrm>
            <a:off x="9214947" y="10537958"/>
            <a:ext cx="2603713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Red Dead Redemption 2">
            <a:extLst>
              <a:ext uri="{FF2B5EF4-FFF2-40B4-BE49-F238E27FC236}">
                <a16:creationId xmlns:a16="http://schemas.microsoft.com/office/drawing/2014/main" id="{57E73714-20B3-420A-BED8-6073ABC8D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8973" y="9061583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93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4"/>
                    </a14:imgEffect>
                  </a14:imgLayer>
                </a14:imgProps>
              </a:ext>
            </a:extLst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/>
          <p:cNvSpPr/>
          <p:nvPr/>
        </p:nvSpPr>
        <p:spPr>
          <a:xfrm>
            <a:off x="-12205780" y="0"/>
            <a:ext cx="5144580" cy="6886560"/>
          </a:xfrm>
          <a:prstGeom prst="rect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accent1">
                  <a:lumMod val="30000"/>
                  <a:lumOff val="70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7" name="Picture 2" descr="Desenvolvimento de Jogos Digitais | Faculdade Senac Pernambuc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73" t="8597" r="-132" b="6995"/>
          <a:stretch/>
        </p:blipFill>
        <p:spPr bwMode="auto">
          <a:xfrm>
            <a:off x="-7061200" y="0"/>
            <a:ext cx="707856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ixaDeTexto 22"/>
          <p:cNvSpPr txBox="1"/>
          <p:nvPr/>
        </p:nvSpPr>
        <p:spPr>
          <a:xfrm>
            <a:off x="-9501936" y="1913961"/>
            <a:ext cx="340990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JOGO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S 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-8874426" y="3149075"/>
            <a:ext cx="387798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DIGI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TAIS</a:t>
            </a:r>
            <a:endParaRPr lang="pt-BR" sz="9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5" name="CaixaDeTexto 24"/>
          <p:cNvSpPr txBox="1"/>
          <p:nvPr/>
        </p:nvSpPr>
        <p:spPr>
          <a:xfrm>
            <a:off x="-9705944" y="4718735"/>
            <a:ext cx="2499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A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Evolução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dos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Jogos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</a:p>
          <a:p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Digitais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até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os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dias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atuais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-11676062" y="5698792"/>
            <a:ext cx="258756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nton" pitchFamily="2" charset="0"/>
              </a:rPr>
              <a:t>Apresentação feita por:</a:t>
            </a:r>
          </a:p>
          <a:p>
            <a:r>
              <a:rPr lang="pt-BR" sz="2000" dirty="0">
                <a:solidFill>
                  <a:schemeClr val="bg1"/>
                </a:solidFill>
                <a:latin typeface="Anton" pitchFamily="2" charset="0"/>
              </a:rPr>
              <a:t>Vinicius G. </a:t>
            </a:r>
            <a:r>
              <a:rPr lang="pt-BR" sz="2000" dirty="0" err="1">
                <a:solidFill>
                  <a:schemeClr val="bg1"/>
                </a:solidFill>
                <a:latin typeface="Anton" pitchFamily="2" charset="0"/>
              </a:rPr>
              <a:t>and</a:t>
            </a:r>
            <a:r>
              <a:rPr lang="pt-BR" sz="2000" dirty="0">
                <a:solidFill>
                  <a:schemeClr val="bg1"/>
                </a:solidFill>
                <a:latin typeface="Anton" pitchFamily="2" charset="0"/>
              </a:rPr>
              <a:t> Kenzo U.</a:t>
            </a:r>
          </a:p>
        </p:txBody>
      </p:sp>
      <p:sp>
        <p:nvSpPr>
          <p:cNvPr id="27" name="CaixaDeTexto 26"/>
          <p:cNvSpPr txBox="1"/>
          <p:nvPr/>
        </p:nvSpPr>
        <p:spPr>
          <a:xfrm flipH="1">
            <a:off x="-11829001" y="316635"/>
            <a:ext cx="2681848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3000" dirty="0">
                <a:solidFill>
                  <a:srgbClr val="01D201"/>
                </a:solidFill>
                <a:latin typeface="Anton"/>
              </a:rPr>
              <a:t>Game</a:t>
            </a:r>
            <a:r>
              <a:rPr lang="pt-BR" sz="3000" dirty="0">
                <a:solidFill>
                  <a:schemeClr val="bg1"/>
                </a:solidFill>
                <a:latin typeface="Anton"/>
              </a:rPr>
              <a:t>s </a:t>
            </a:r>
            <a:r>
              <a:rPr lang="pt-BR" sz="3000" dirty="0" err="1">
                <a:solidFill>
                  <a:schemeClr val="bg1"/>
                </a:solidFill>
                <a:latin typeface="Anton"/>
              </a:rPr>
              <a:t>and</a:t>
            </a:r>
            <a:endParaRPr lang="pt-BR" sz="3000" dirty="0">
              <a:solidFill>
                <a:schemeClr val="bg1"/>
              </a:solidFill>
              <a:latin typeface="Anton"/>
            </a:endParaRPr>
          </a:p>
          <a:p>
            <a:pPr algn="ctr"/>
            <a:r>
              <a:rPr lang="pt-BR" sz="3000" spc="600" dirty="0" err="1">
                <a:solidFill>
                  <a:schemeClr val="bg1"/>
                </a:solidFill>
                <a:latin typeface="Anton"/>
              </a:rPr>
              <a:t>Hist</a:t>
            </a:r>
            <a:r>
              <a:rPr lang="pt-BR" sz="3000" spc="600" dirty="0" err="1">
                <a:solidFill>
                  <a:srgbClr val="01D201"/>
                </a:solidFill>
                <a:latin typeface="Anton"/>
              </a:rPr>
              <a:t>ory</a:t>
            </a:r>
            <a:endParaRPr lang="pt-BR" sz="3000" spc="600" dirty="0">
              <a:solidFill>
                <a:srgbClr val="01D201"/>
              </a:solidFill>
              <a:latin typeface="Anton"/>
            </a:endParaRPr>
          </a:p>
        </p:txBody>
      </p:sp>
      <p:sp>
        <p:nvSpPr>
          <p:cNvPr id="28" name="CaixaDeTexto 27"/>
          <p:cNvSpPr txBox="1"/>
          <p:nvPr/>
        </p:nvSpPr>
        <p:spPr>
          <a:xfrm>
            <a:off x="-11498752" y="1168091"/>
            <a:ext cx="2023311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600" spc="300" dirty="0">
                <a:solidFill>
                  <a:schemeClr val="bg1"/>
                </a:solidFill>
                <a:latin typeface="Lato light"/>
                <a:ea typeface="Lato light"/>
                <a:cs typeface="Lato light"/>
              </a:rPr>
              <a:t>PROGRAMMER</a:t>
            </a:r>
            <a:endParaRPr lang="pt-BR" sz="1600" spc="300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cxnSp>
        <p:nvCxnSpPr>
          <p:cNvPr id="29" name="Conector reto 28"/>
          <p:cNvCxnSpPr/>
          <p:nvPr/>
        </p:nvCxnSpPr>
        <p:spPr>
          <a:xfrm>
            <a:off x="-12205780" y="1873760"/>
            <a:ext cx="1800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71688C58-D957-A8F0-5EAA-6CBB0BF79FF5}"/>
              </a:ext>
            </a:extLst>
          </p:cNvPr>
          <p:cNvCxnSpPr>
            <a:cxnSpLocks/>
          </p:cNvCxnSpPr>
          <p:nvPr/>
        </p:nvCxnSpPr>
        <p:spPr>
          <a:xfrm>
            <a:off x="-551544" y="1795944"/>
            <a:ext cx="0" cy="74849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77997F44-D79D-3517-4C9C-F2F0ECE4E664}"/>
              </a:ext>
            </a:extLst>
          </p:cNvPr>
          <p:cNvCxnSpPr>
            <a:cxnSpLocks/>
          </p:cNvCxnSpPr>
          <p:nvPr/>
        </p:nvCxnSpPr>
        <p:spPr>
          <a:xfrm>
            <a:off x="-548047" y="4593210"/>
            <a:ext cx="0" cy="74849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Losango 32">
            <a:extLst>
              <a:ext uri="{FF2B5EF4-FFF2-40B4-BE49-F238E27FC236}">
                <a16:creationId xmlns:a16="http://schemas.microsoft.com/office/drawing/2014/main" id="{8F0B53E5-4ED5-4E19-902C-EC323BAE3CBF}"/>
              </a:ext>
            </a:extLst>
          </p:cNvPr>
          <p:cNvSpPr/>
          <p:nvPr/>
        </p:nvSpPr>
        <p:spPr>
          <a:xfrm>
            <a:off x="-747692" y="2741965"/>
            <a:ext cx="419551" cy="419551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aseline="-25000" dirty="0"/>
          </a:p>
        </p:txBody>
      </p:sp>
      <p:sp>
        <p:nvSpPr>
          <p:cNvPr id="34" name="Losango 33">
            <a:extLst>
              <a:ext uri="{FF2B5EF4-FFF2-40B4-BE49-F238E27FC236}">
                <a16:creationId xmlns:a16="http://schemas.microsoft.com/office/drawing/2014/main" id="{B69E9130-8CA5-9437-68BE-C3DB8FAEF1A5}"/>
              </a:ext>
            </a:extLst>
          </p:cNvPr>
          <p:cNvSpPr/>
          <p:nvPr/>
        </p:nvSpPr>
        <p:spPr>
          <a:xfrm>
            <a:off x="-753700" y="3359046"/>
            <a:ext cx="419551" cy="419551"/>
          </a:xfrm>
          <a:prstGeom prst="diamond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aseline="-25000" dirty="0"/>
          </a:p>
        </p:txBody>
      </p:sp>
      <p:sp>
        <p:nvSpPr>
          <p:cNvPr id="35" name="Losango 34">
            <a:extLst>
              <a:ext uri="{FF2B5EF4-FFF2-40B4-BE49-F238E27FC236}">
                <a16:creationId xmlns:a16="http://schemas.microsoft.com/office/drawing/2014/main" id="{38A74D20-B23A-35E4-AF51-3923F03DFC48}"/>
              </a:ext>
            </a:extLst>
          </p:cNvPr>
          <p:cNvSpPr/>
          <p:nvPr/>
        </p:nvSpPr>
        <p:spPr>
          <a:xfrm>
            <a:off x="-760333" y="3976127"/>
            <a:ext cx="419551" cy="419551"/>
          </a:xfrm>
          <a:prstGeom prst="diamond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aseline="-25000" dirty="0"/>
          </a:p>
        </p:txBody>
      </p:sp>
      <p:pic>
        <p:nvPicPr>
          <p:cNvPr id="1028" name="Picture 4" descr="ETEC Parque Belém - HOM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4647" y="4836132"/>
            <a:ext cx="3402037" cy="2402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Pentágono 17"/>
          <p:cNvSpPr/>
          <p:nvPr/>
        </p:nvSpPr>
        <p:spPr>
          <a:xfrm>
            <a:off x="-6416504" y="2430886"/>
            <a:ext cx="3860799" cy="1390423"/>
          </a:xfrm>
          <a:prstGeom prst="homePlate">
            <a:avLst/>
          </a:prstGeom>
          <a:solidFill>
            <a:srgbClr val="068FA0"/>
          </a:solidFill>
          <a:ln w="76200">
            <a:solidFill>
              <a:srgbClr val="023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-5394381" y="2156399"/>
            <a:ext cx="22942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000" dirty="0" err="1">
                <a:solidFill>
                  <a:schemeClr val="bg1"/>
                </a:solidFill>
                <a:latin typeface="Anton" pitchFamily="2" charset="0"/>
              </a:rPr>
              <a:t>Nimrod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-4897463" y="3344255"/>
            <a:ext cx="105670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(</a:t>
            </a:r>
            <a:r>
              <a:rPr lang="en-US" sz="2500" i="1" dirty="0">
                <a:solidFill>
                  <a:schemeClr val="bg1"/>
                </a:solidFill>
                <a:latin typeface="Lato light" panose="020F0302020204030203" pitchFamily="34" charset="0"/>
              </a:rPr>
              <a:t>1951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)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21" name="CaixaDeTexto 20"/>
          <p:cNvSpPr txBox="1"/>
          <p:nvPr/>
        </p:nvSpPr>
        <p:spPr>
          <a:xfrm>
            <a:off x="-5394381" y="4078183"/>
            <a:ext cx="52196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</a:rPr>
              <a:t>O computador media doze metros de largura, nove de profundidade e cinco de altura. Desenhado por John </a:t>
            </a:r>
            <a:r>
              <a:rPr lang="pt-BR" dirty="0" err="1">
                <a:solidFill>
                  <a:schemeClr val="bg1"/>
                </a:solidFill>
                <a:latin typeface="Lato" panose="020F0502020204030203" pitchFamily="34" charset="0"/>
              </a:rPr>
              <a:t>Makepeace</a:t>
            </a:r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</a:rPr>
              <a:t> Bennett e construído pelo engenheiro Raymond Stuart-Williams, simulava um jogo de </a:t>
            </a:r>
            <a:r>
              <a:rPr lang="pt-BR" dirty="0" err="1">
                <a:solidFill>
                  <a:schemeClr val="bg1"/>
                </a:solidFill>
                <a:latin typeface="Lato" panose="020F0502020204030203" pitchFamily="34" charset="0"/>
              </a:rPr>
              <a:t>Nim</a:t>
            </a:r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</a:rPr>
              <a:t> e permitia que os participantes o jogassem contra uma Inteligência Artificial.</a:t>
            </a:r>
            <a:endParaRPr lang="en-US" i="1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pic>
        <p:nvPicPr>
          <p:cNvPr id="44" name="Picture 4" descr="https://upload.wikimedia.org/wikipedia/commons/thumb/0/0c/Nimrod_in_Computerspielemuseum.jpg/280px-Nimrod_in_Computerspielemuseum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5235" y="902610"/>
            <a:ext cx="3359434" cy="250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Imagem 4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88130" y="4393522"/>
            <a:ext cx="2409825" cy="1733550"/>
          </a:xfrm>
          <a:prstGeom prst="rect">
            <a:avLst/>
          </a:prstGeom>
        </p:spPr>
      </p:pic>
      <p:sp>
        <p:nvSpPr>
          <p:cNvPr id="46" name="CaixaDeTexto 45"/>
          <p:cNvSpPr txBox="1"/>
          <p:nvPr/>
        </p:nvSpPr>
        <p:spPr>
          <a:xfrm>
            <a:off x="13997771" y="6127072"/>
            <a:ext cx="205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Uma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partida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de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Nim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47" name="CaixaDeTexto 46"/>
          <p:cNvSpPr txBox="1"/>
          <p:nvPr/>
        </p:nvSpPr>
        <p:spPr>
          <a:xfrm>
            <a:off x="13959671" y="3410188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Computador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, Nimrod.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48" name="CaixaDeTexto 47"/>
          <p:cNvSpPr txBox="1"/>
          <p:nvPr/>
        </p:nvSpPr>
        <p:spPr>
          <a:xfrm>
            <a:off x="731838" y="-3199419"/>
            <a:ext cx="547617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Primeiros </a:t>
            </a:r>
          </a:p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Jogos Digitais</a:t>
            </a:r>
            <a:r>
              <a:rPr lang="pt-BR" sz="7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49" name="Hexágono 48">
            <a:extLst>
              <a:ext uri="{FF2B5EF4-FFF2-40B4-BE49-F238E27FC236}">
                <a16:creationId xmlns:a16="http://schemas.microsoft.com/office/drawing/2014/main" id="{8E13CBC1-9DAA-5FA8-5ADC-39EAFA58058F}"/>
              </a:ext>
            </a:extLst>
          </p:cNvPr>
          <p:cNvSpPr/>
          <p:nvPr/>
        </p:nvSpPr>
        <p:spPr>
          <a:xfrm>
            <a:off x="5166319" y="3004150"/>
            <a:ext cx="6041925" cy="872067"/>
          </a:xfrm>
          <a:prstGeom prst="hexagon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Hexágono 50">
            <a:extLst>
              <a:ext uri="{FF2B5EF4-FFF2-40B4-BE49-F238E27FC236}">
                <a16:creationId xmlns:a16="http://schemas.microsoft.com/office/drawing/2014/main" id="{7A610781-968C-FC82-2A56-3B321929C939}"/>
              </a:ext>
            </a:extLst>
          </p:cNvPr>
          <p:cNvSpPr/>
          <p:nvPr/>
        </p:nvSpPr>
        <p:spPr>
          <a:xfrm>
            <a:off x="4563949" y="1700612"/>
            <a:ext cx="6041925" cy="872067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Hexágono 52">
            <a:extLst>
              <a:ext uri="{FF2B5EF4-FFF2-40B4-BE49-F238E27FC236}">
                <a16:creationId xmlns:a16="http://schemas.microsoft.com/office/drawing/2014/main" id="{4D45E7A3-1B4A-CB25-BDE1-937F179E687A}"/>
              </a:ext>
            </a:extLst>
          </p:cNvPr>
          <p:cNvSpPr/>
          <p:nvPr/>
        </p:nvSpPr>
        <p:spPr>
          <a:xfrm>
            <a:off x="4531468" y="1671529"/>
            <a:ext cx="1060703" cy="914400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Hexágono 53">
            <a:extLst>
              <a:ext uri="{FF2B5EF4-FFF2-40B4-BE49-F238E27FC236}">
                <a16:creationId xmlns:a16="http://schemas.microsoft.com/office/drawing/2014/main" id="{56F64B58-536C-D443-7DE8-B6795C7506C5}"/>
              </a:ext>
            </a:extLst>
          </p:cNvPr>
          <p:cNvSpPr/>
          <p:nvPr/>
        </p:nvSpPr>
        <p:spPr>
          <a:xfrm>
            <a:off x="5091504" y="2982934"/>
            <a:ext cx="1060703" cy="914400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A40B1A89-E37A-4F83-AF84-8888145863FB}"/>
              </a:ext>
            </a:extLst>
          </p:cNvPr>
          <p:cNvSpPr txBox="1"/>
          <p:nvPr/>
        </p:nvSpPr>
        <p:spPr>
          <a:xfrm>
            <a:off x="5689722" y="1945859"/>
            <a:ext cx="387882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latin typeface="Lato Light"/>
                <a:ea typeface="Lato Light"/>
                <a:cs typeface="Calibri"/>
              </a:rPr>
              <a:t>Primeiros Jogos Digitais</a:t>
            </a:r>
            <a:endParaRPr lang="pt-BR" sz="2000" b="1" dirty="0">
              <a:latin typeface="Lato Light"/>
              <a:ea typeface="Lato Light"/>
              <a:cs typeface="Lato Light"/>
            </a:endParaRP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44DBC83A-E1BA-87F3-939B-B26DA96FA670}"/>
              </a:ext>
            </a:extLst>
          </p:cNvPr>
          <p:cNvSpPr txBox="1"/>
          <p:nvPr/>
        </p:nvSpPr>
        <p:spPr>
          <a:xfrm>
            <a:off x="4763746" y="1762594"/>
            <a:ext cx="61152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5000" dirty="0">
                <a:solidFill>
                  <a:schemeClr val="accent4">
                    <a:lumMod val="40000"/>
                    <a:lumOff val="60000"/>
                  </a:schemeClr>
                </a:solidFill>
                <a:latin typeface="Anton"/>
                <a:cs typeface="Calibri"/>
              </a:rPr>
              <a:t>1</a:t>
            </a:r>
            <a:endParaRPr lang="pt-BR" sz="5000" dirty="0">
              <a:solidFill>
                <a:schemeClr val="accent4">
                  <a:lumMod val="40000"/>
                  <a:lumOff val="60000"/>
                </a:schemeClr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44DBC83A-E1BA-87F3-939B-B26DA96FA670}"/>
              </a:ext>
            </a:extLst>
          </p:cNvPr>
          <p:cNvSpPr txBox="1"/>
          <p:nvPr/>
        </p:nvSpPr>
        <p:spPr>
          <a:xfrm>
            <a:off x="5286406" y="3074672"/>
            <a:ext cx="61152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5000" dirty="0">
                <a:solidFill>
                  <a:schemeClr val="accent6">
                    <a:lumMod val="20000"/>
                    <a:lumOff val="80000"/>
                  </a:schemeClr>
                </a:solidFill>
                <a:latin typeface="Anton"/>
                <a:cs typeface="Calibri"/>
              </a:rPr>
              <a:t>2</a:t>
            </a:r>
            <a:endParaRPr lang="pt-BR" sz="5000" dirty="0">
              <a:solidFill>
                <a:schemeClr val="accent6">
                  <a:lumMod val="20000"/>
                  <a:lumOff val="80000"/>
                </a:schemeClr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65" name="Elipse 64">
            <a:extLst>
              <a:ext uri="{FF2B5EF4-FFF2-40B4-BE49-F238E27FC236}">
                <a16:creationId xmlns:a16="http://schemas.microsoft.com/office/drawing/2014/main" id="{0EE14E2A-4EB1-B024-87C8-2A0F660F8218}"/>
              </a:ext>
            </a:extLst>
          </p:cNvPr>
          <p:cNvSpPr/>
          <p:nvPr/>
        </p:nvSpPr>
        <p:spPr>
          <a:xfrm>
            <a:off x="1485418" y="2198546"/>
            <a:ext cx="2743200" cy="2743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BC9317FE-C690-16E7-288B-A141214A610A}"/>
              </a:ext>
            </a:extLst>
          </p:cNvPr>
          <p:cNvSpPr txBox="1"/>
          <p:nvPr/>
        </p:nvSpPr>
        <p:spPr>
          <a:xfrm>
            <a:off x="1485418" y="2908427"/>
            <a:ext cx="27432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>
                <a:latin typeface="Anton"/>
                <a:cs typeface="Calibri"/>
              </a:rPr>
              <a:t>JOGOS</a:t>
            </a:r>
          </a:p>
          <a:p>
            <a:pPr algn="ctr"/>
            <a:r>
              <a:rPr lang="pt-BR" sz="4000" dirty="0">
                <a:latin typeface="Anton"/>
                <a:cs typeface="Calibri"/>
              </a:rPr>
              <a:t>DIGITAIS</a:t>
            </a:r>
            <a:endParaRPr lang="pt-BR" sz="4000" dirty="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67" name="Hexágono 66">
            <a:extLst>
              <a:ext uri="{FF2B5EF4-FFF2-40B4-BE49-F238E27FC236}">
                <a16:creationId xmlns:a16="http://schemas.microsoft.com/office/drawing/2014/main" id="{DC1BBD36-9BB6-B783-1DBC-EC8FCA64C234}"/>
              </a:ext>
            </a:extLst>
          </p:cNvPr>
          <p:cNvSpPr/>
          <p:nvPr/>
        </p:nvSpPr>
        <p:spPr>
          <a:xfrm>
            <a:off x="4691292" y="4276787"/>
            <a:ext cx="6041925" cy="872067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8" name="Hexágono 67">
            <a:extLst>
              <a:ext uri="{FF2B5EF4-FFF2-40B4-BE49-F238E27FC236}">
                <a16:creationId xmlns:a16="http://schemas.microsoft.com/office/drawing/2014/main" id="{9127045A-911D-12B1-8921-FA26C1C4F738}"/>
              </a:ext>
            </a:extLst>
          </p:cNvPr>
          <p:cNvSpPr/>
          <p:nvPr/>
        </p:nvSpPr>
        <p:spPr>
          <a:xfrm>
            <a:off x="4657940" y="4267734"/>
            <a:ext cx="1060703" cy="914400"/>
          </a:xfrm>
          <a:prstGeom prst="hexagon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44DBC83A-E1BA-87F3-939B-B26DA96FA670}"/>
              </a:ext>
            </a:extLst>
          </p:cNvPr>
          <p:cNvSpPr txBox="1"/>
          <p:nvPr/>
        </p:nvSpPr>
        <p:spPr>
          <a:xfrm>
            <a:off x="4860554" y="4320662"/>
            <a:ext cx="61152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5000" dirty="0">
                <a:solidFill>
                  <a:schemeClr val="accent6">
                    <a:lumMod val="75000"/>
                  </a:schemeClr>
                </a:solidFill>
                <a:latin typeface="Calibri" panose="020F0502020204030204"/>
                <a:cs typeface="Calibri" panose="020F0502020204030204"/>
              </a:rPr>
              <a:t>3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4E8F60C2-7794-4C5F-9C84-A6636AAD46E2}"/>
              </a:ext>
            </a:extLst>
          </p:cNvPr>
          <p:cNvSpPr txBox="1"/>
          <p:nvPr/>
        </p:nvSpPr>
        <p:spPr>
          <a:xfrm>
            <a:off x="6340437" y="3210712"/>
            <a:ext cx="426026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latin typeface="Lato Light"/>
                <a:ea typeface="Lato Light"/>
                <a:cs typeface="Calibri"/>
              </a:rPr>
              <a:t>Evolução com o passar do tempo</a:t>
            </a:r>
            <a:endParaRPr lang="pt-BR" sz="2000" b="1" dirty="0">
              <a:latin typeface="Lato Light"/>
              <a:ea typeface="Lato Light"/>
              <a:cs typeface="Lato Light"/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09401D4B-AD0A-4ACF-8150-3153DDFB2762}"/>
              </a:ext>
            </a:extLst>
          </p:cNvPr>
          <p:cNvSpPr txBox="1"/>
          <p:nvPr/>
        </p:nvSpPr>
        <p:spPr>
          <a:xfrm>
            <a:off x="5901824" y="4509078"/>
            <a:ext cx="436266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Lato Light"/>
                <a:ea typeface="Lato Light"/>
                <a:cs typeface="Calibri"/>
              </a:rPr>
              <a:t>Evolução dos jogos</a:t>
            </a:r>
            <a:endParaRPr lang="pt-BR" sz="2000" b="1" dirty="0">
              <a:solidFill>
                <a:schemeClr val="bg1"/>
              </a:solidFill>
              <a:latin typeface="Lato Light"/>
              <a:ea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603809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entágono 2"/>
          <p:cNvSpPr/>
          <p:nvPr/>
        </p:nvSpPr>
        <p:spPr>
          <a:xfrm>
            <a:off x="-217714" y="2628750"/>
            <a:ext cx="3860799" cy="1390423"/>
          </a:xfrm>
          <a:prstGeom prst="homePlate">
            <a:avLst/>
          </a:prstGeom>
          <a:solidFill>
            <a:srgbClr val="068FA0"/>
          </a:solidFill>
          <a:ln w="76200">
            <a:solidFill>
              <a:srgbClr val="023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804409" y="2354263"/>
            <a:ext cx="22942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000" dirty="0" err="1">
                <a:solidFill>
                  <a:schemeClr val="bg1"/>
                </a:solidFill>
                <a:latin typeface="Anton" pitchFamily="2" charset="0"/>
              </a:rPr>
              <a:t>Nimrod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1301327" y="3542119"/>
            <a:ext cx="105670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(</a:t>
            </a:r>
            <a:r>
              <a:rPr lang="en-US" sz="2500" i="1" dirty="0">
                <a:solidFill>
                  <a:schemeClr val="bg1"/>
                </a:solidFill>
                <a:latin typeface="Lato light" panose="020F0302020204030203" pitchFamily="34" charset="0"/>
              </a:rPr>
              <a:t>1951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)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3076" name="Picture 4" descr="https://upload.wikimedia.org/wikipedia/commons/thumb/0/0c/Nimrod_in_Computerspielemuseum.jpg/280px-Nimrod_in_Computerspielemuseum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835" y="1003150"/>
            <a:ext cx="3359434" cy="250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CaixaDeTexto 29"/>
          <p:cNvSpPr txBox="1"/>
          <p:nvPr/>
        </p:nvSpPr>
        <p:spPr>
          <a:xfrm>
            <a:off x="804409" y="4276047"/>
            <a:ext cx="52196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</a:rPr>
              <a:t>O computador media doze metros de largura, nove de profundidade e cinco de altura. Desenhado por John </a:t>
            </a:r>
            <a:r>
              <a:rPr lang="pt-BR" dirty="0" err="1">
                <a:solidFill>
                  <a:schemeClr val="bg1"/>
                </a:solidFill>
                <a:latin typeface="Lato" panose="020F0502020204030203" pitchFamily="34" charset="0"/>
              </a:rPr>
              <a:t>Makepeace</a:t>
            </a:r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</a:rPr>
              <a:t> Bennett e construído pelo engenheiro Raymond Stuart-Williams, simulava um jogo de </a:t>
            </a:r>
            <a:r>
              <a:rPr lang="pt-BR" dirty="0" err="1">
                <a:solidFill>
                  <a:schemeClr val="bg1"/>
                </a:solidFill>
                <a:latin typeface="Lato" panose="020F0502020204030203" pitchFamily="34" charset="0"/>
              </a:rPr>
              <a:t>Nim</a:t>
            </a:r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</a:rPr>
              <a:t> e permitia que os participantes o jogassem contra uma Inteligência Artificial.</a:t>
            </a:r>
            <a:endParaRPr lang="en-US" i="1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2730" y="4494062"/>
            <a:ext cx="2409825" cy="1733550"/>
          </a:xfrm>
          <a:prstGeom prst="rect">
            <a:avLst/>
          </a:prstGeom>
        </p:spPr>
      </p:pic>
      <p:sp>
        <p:nvSpPr>
          <p:cNvPr id="38" name="CaixaDeTexto 37"/>
          <p:cNvSpPr txBox="1"/>
          <p:nvPr/>
        </p:nvSpPr>
        <p:spPr>
          <a:xfrm>
            <a:off x="8892371" y="6227612"/>
            <a:ext cx="205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Uma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partida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de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Nim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39" name="CaixaDeTexto 38"/>
          <p:cNvSpPr txBox="1"/>
          <p:nvPr/>
        </p:nvSpPr>
        <p:spPr>
          <a:xfrm>
            <a:off x="8854271" y="3510728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Computador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, Nimrod.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40" name="CaixaDeTexto 39"/>
          <p:cNvSpPr txBox="1"/>
          <p:nvPr/>
        </p:nvSpPr>
        <p:spPr>
          <a:xfrm>
            <a:off x="676153" y="381981"/>
            <a:ext cx="547617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Primeiros </a:t>
            </a:r>
          </a:p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Jogos Digitais</a:t>
            </a:r>
            <a:r>
              <a:rPr lang="pt-BR" sz="7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41" name="Pentágono 40"/>
          <p:cNvSpPr/>
          <p:nvPr/>
        </p:nvSpPr>
        <p:spPr>
          <a:xfrm rot="10800000">
            <a:off x="13357320" y="728663"/>
            <a:ext cx="4218427" cy="1389600"/>
          </a:xfrm>
          <a:prstGeom prst="homePlate">
            <a:avLst/>
          </a:prstGeom>
          <a:solidFill>
            <a:srgbClr val="0253B1"/>
          </a:solidFill>
          <a:ln w="76200">
            <a:solidFill>
              <a:srgbClr val="0377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CaixaDeTexto 41"/>
          <p:cNvSpPr txBox="1"/>
          <p:nvPr/>
        </p:nvSpPr>
        <p:spPr>
          <a:xfrm>
            <a:off x="14134910" y="955377"/>
            <a:ext cx="286648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000" dirty="0">
                <a:solidFill>
                  <a:schemeClr val="bg1"/>
                </a:solidFill>
                <a:latin typeface="Anton" pitchFamily="2" charset="0"/>
              </a:rPr>
              <a:t>Spacewar!</a:t>
            </a:r>
            <a:endParaRPr lang="pt-BR" sz="5000" dirty="0">
              <a:solidFill>
                <a:schemeClr val="bg2">
                  <a:lumMod val="90000"/>
                </a:schemeClr>
              </a:solidFill>
              <a:latin typeface="Anton" pitchFamily="2" charset="0"/>
            </a:endParaRPr>
          </a:p>
        </p:txBody>
      </p:sp>
      <p:sp>
        <p:nvSpPr>
          <p:cNvPr id="43" name="CaixaDeTexto 42"/>
          <p:cNvSpPr txBox="1"/>
          <p:nvPr/>
        </p:nvSpPr>
        <p:spPr>
          <a:xfrm>
            <a:off x="15015759" y="1641209"/>
            <a:ext cx="11047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i="1" dirty="0">
                <a:solidFill>
                  <a:schemeClr val="bg1"/>
                </a:solidFill>
                <a:latin typeface="Lato light" panose="020F0302020204030203" pitchFamily="34" charset="0"/>
              </a:rPr>
              <a:t>(1962)</a:t>
            </a:r>
            <a:endParaRPr lang="pt-BR" sz="25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44" name="Picture 2" descr="GAMES 4U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409" y="7677670"/>
            <a:ext cx="6092825" cy="34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tângulo 44"/>
          <p:cNvSpPr/>
          <p:nvPr/>
        </p:nvSpPr>
        <p:spPr>
          <a:xfrm>
            <a:off x="7263622" y="8190948"/>
            <a:ext cx="49283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Desenvolvido no MIT, Spacewar! é considerado um dos primeiros jogos de computador digitais disponíveis fora de um único instituto de pesquisa</a:t>
            </a:r>
            <a:r>
              <a:rPr lang="pt-BR" baseline="30000" dirty="0">
                <a:solidFill>
                  <a:schemeClr val="bg1"/>
                </a:solidFill>
                <a:latin typeface="Lato" panose="020F0502020204030203" pitchFamily="34" charset="0"/>
              </a:rPr>
              <a:t>.</a:t>
            </a:r>
            <a:endParaRPr lang="pt-BR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sp>
        <p:nvSpPr>
          <p:cNvPr id="46" name="Hexágono 45">
            <a:extLst>
              <a:ext uri="{FF2B5EF4-FFF2-40B4-BE49-F238E27FC236}">
                <a16:creationId xmlns:a16="http://schemas.microsoft.com/office/drawing/2014/main" id="{8E13CBC1-9DAA-5FA8-5ADC-39EAFA58058F}"/>
              </a:ext>
            </a:extLst>
          </p:cNvPr>
          <p:cNvSpPr/>
          <p:nvPr/>
        </p:nvSpPr>
        <p:spPr>
          <a:xfrm>
            <a:off x="14758618" y="3010192"/>
            <a:ext cx="6041925" cy="872067"/>
          </a:xfrm>
          <a:prstGeom prst="hexagon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Hexágono 46">
            <a:extLst>
              <a:ext uri="{FF2B5EF4-FFF2-40B4-BE49-F238E27FC236}">
                <a16:creationId xmlns:a16="http://schemas.microsoft.com/office/drawing/2014/main" id="{7A610781-968C-FC82-2A56-3B321929C939}"/>
              </a:ext>
            </a:extLst>
          </p:cNvPr>
          <p:cNvSpPr/>
          <p:nvPr/>
        </p:nvSpPr>
        <p:spPr>
          <a:xfrm>
            <a:off x="14156248" y="1706654"/>
            <a:ext cx="6041925" cy="872067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Hexágono 47">
            <a:extLst>
              <a:ext uri="{FF2B5EF4-FFF2-40B4-BE49-F238E27FC236}">
                <a16:creationId xmlns:a16="http://schemas.microsoft.com/office/drawing/2014/main" id="{4D45E7A3-1B4A-CB25-BDE1-937F179E687A}"/>
              </a:ext>
            </a:extLst>
          </p:cNvPr>
          <p:cNvSpPr/>
          <p:nvPr/>
        </p:nvSpPr>
        <p:spPr>
          <a:xfrm>
            <a:off x="14123767" y="1677571"/>
            <a:ext cx="1060703" cy="914400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Hexágono 48">
            <a:extLst>
              <a:ext uri="{FF2B5EF4-FFF2-40B4-BE49-F238E27FC236}">
                <a16:creationId xmlns:a16="http://schemas.microsoft.com/office/drawing/2014/main" id="{56F64B58-536C-D443-7DE8-B6795C7506C5}"/>
              </a:ext>
            </a:extLst>
          </p:cNvPr>
          <p:cNvSpPr/>
          <p:nvPr/>
        </p:nvSpPr>
        <p:spPr>
          <a:xfrm>
            <a:off x="14683803" y="2988976"/>
            <a:ext cx="1060703" cy="914400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A40B1A89-E37A-4F83-AF84-8888145863FB}"/>
              </a:ext>
            </a:extLst>
          </p:cNvPr>
          <p:cNvSpPr txBox="1"/>
          <p:nvPr/>
        </p:nvSpPr>
        <p:spPr>
          <a:xfrm>
            <a:off x="15282021" y="2043865"/>
            <a:ext cx="326585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latin typeface="Lato Light"/>
                <a:ea typeface="Lato Light"/>
                <a:cs typeface="Calibri"/>
              </a:rPr>
              <a:t>Primeiros Jogos Digitais</a:t>
            </a:r>
            <a:endParaRPr lang="pt-BR" sz="2000" b="1" dirty="0">
              <a:latin typeface="Lato Light"/>
              <a:ea typeface="Lato Light"/>
              <a:cs typeface="Lato Light"/>
            </a:endParaRP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44DBC83A-E1BA-87F3-939B-B26DA96FA670}"/>
              </a:ext>
            </a:extLst>
          </p:cNvPr>
          <p:cNvSpPr txBox="1"/>
          <p:nvPr/>
        </p:nvSpPr>
        <p:spPr>
          <a:xfrm>
            <a:off x="14356045" y="1768636"/>
            <a:ext cx="61152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5000" dirty="0">
                <a:solidFill>
                  <a:schemeClr val="accent4">
                    <a:lumMod val="40000"/>
                    <a:lumOff val="60000"/>
                  </a:schemeClr>
                </a:solidFill>
                <a:latin typeface="Anton"/>
                <a:cs typeface="Calibri"/>
              </a:rPr>
              <a:t>1</a:t>
            </a:r>
            <a:endParaRPr lang="pt-BR" sz="5000" dirty="0">
              <a:solidFill>
                <a:schemeClr val="accent4">
                  <a:lumMod val="40000"/>
                  <a:lumOff val="60000"/>
                </a:schemeClr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44DBC83A-E1BA-87F3-939B-B26DA96FA670}"/>
              </a:ext>
            </a:extLst>
          </p:cNvPr>
          <p:cNvSpPr txBox="1"/>
          <p:nvPr/>
        </p:nvSpPr>
        <p:spPr>
          <a:xfrm>
            <a:off x="14878705" y="3080714"/>
            <a:ext cx="61152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5000" dirty="0">
                <a:solidFill>
                  <a:schemeClr val="accent6">
                    <a:lumMod val="20000"/>
                    <a:lumOff val="80000"/>
                  </a:schemeClr>
                </a:solidFill>
                <a:latin typeface="Anton"/>
                <a:cs typeface="Calibri"/>
              </a:rPr>
              <a:t>2</a:t>
            </a:r>
            <a:endParaRPr lang="pt-BR" sz="5000" dirty="0">
              <a:solidFill>
                <a:schemeClr val="accent6">
                  <a:lumMod val="20000"/>
                  <a:lumOff val="80000"/>
                </a:schemeClr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4" name="Elipse 53">
            <a:extLst>
              <a:ext uri="{FF2B5EF4-FFF2-40B4-BE49-F238E27FC236}">
                <a16:creationId xmlns:a16="http://schemas.microsoft.com/office/drawing/2014/main" id="{0EE14E2A-4EB1-B024-87C8-2A0F660F8218}"/>
              </a:ext>
            </a:extLst>
          </p:cNvPr>
          <p:cNvSpPr/>
          <p:nvPr/>
        </p:nvSpPr>
        <p:spPr>
          <a:xfrm>
            <a:off x="-10318669" y="1817151"/>
            <a:ext cx="2743200" cy="2743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BC9317FE-C690-16E7-288B-A141214A610A}"/>
              </a:ext>
            </a:extLst>
          </p:cNvPr>
          <p:cNvSpPr txBox="1"/>
          <p:nvPr/>
        </p:nvSpPr>
        <p:spPr>
          <a:xfrm>
            <a:off x="-10318669" y="2527032"/>
            <a:ext cx="27432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>
                <a:latin typeface="Anton"/>
                <a:cs typeface="Calibri"/>
              </a:rPr>
              <a:t>JOGOS</a:t>
            </a:r>
          </a:p>
          <a:p>
            <a:pPr algn="ctr"/>
            <a:r>
              <a:rPr lang="pt-BR" sz="4000" dirty="0">
                <a:latin typeface="Anton"/>
                <a:cs typeface="Calibri"/>
              </a:rPr>
              <a:t>DIGITAIS</a:t>
            </a:r>
            <a:endParaRPr lang="pt-BR" sz="4000" dirty="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6" name="Hexágono 55">
            <a:extLst>
              <a:ext uri="{FF2B5EF4-FFF2-40B4-BE49-F238E27FC236}">
                <a16:creationId xmlns:a16="http://schemas.microsoft.com/office/drawing/2014/main" id="{DC1BBD36-9BB6-B783-1DBC-EC8FCA64C234}"/>
              </a:ext>
            </a:extLst>
          </p:cNvPr>
          <p:cNvSpPr/>
          <p:nvPr/>
        </p:nvSpPr>
        <p:spPr>
          <a:xfrm>
            <a:off x="14283591" y="4282829"/>
            <a:ext cx="6041925" cy="872067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Hexágono 56">
            <a:extLst>
              <a:ext uri="{FF2B5EF4-FFF2-40B4-BE49-F238E27FC236}">
                <a16:creationId xmlns:a16="http://schemas.microsoft.com/office/drawing/2014/main" id="{9127045A-911D-12B1-8921-FA26C1C4F738}"/>
              </a:ext>
            </a:extLst>
          </p:cNvPr>
          <p:cNvSpPr/>
          <p:nvPr/>
        </p:nvSpPr>
        <p:spPr>
          <a:xfrm>
            <a:off x="14250239" y="4273776"/>
            <a:ext cx="1060703" cy="914400"/>
          </a:xfrm>
          <a:prstGeom prst="hexagon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44DBC83A-E1BA-87F3-939B-B26DA96FA670}"/>
              </a:ext>
            </a:extLst>
          </p:cNvPr>
          <p:cNvSpPr txBox="1"/>
          <p:nvPr/>
        </p:nvSpPr>
        <p:spPr>
          <a:xfrm>
            <a:off x="14452853" y="4326704"/>
            <a:ext cx="61152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5000" dirty="0">
                <a:solidFill>
                  <a:schemeClr val="accent6">
                    <a:lumMod val="75000"/>
                  </a:schemeClr>
                </a:solidFill>
                <a:latin typeface="Calibri" panose="020F0502020204030204"/>
                <a:cs typeface="Calibri" panose="020F0502020204030204"/>
              </a:rPr>
              <a:t>3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7257F78D-4D88-4791-9CFB-ED4E17FCC20B}"/>
              </a:ext>
            </a:extLst>
          </p:cNvPr>
          <p:cNvSpPr txBox="1"/>
          <p:nvPr/>
        </p:nvSpPr>
        <p:spPr>
          <a:xfrm>
            <a:off x="15819321" y="3228945"/>
            <a:ext cx="426026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latin typeface="Lato Light"/>
                <a:ea typeface="Lato Light"/>
                <a:cs typeface="Calibri"/>
              </a:rPr>
              <a:t>Evolução com o passar do tempo</a:t>
            </a:r>
            <a:endParaRPr lang="pt-BR" sz="2000" b="1" dirty="0">
              <a:latin typeface="Lato Light"/>
              <a:ea typeface="Lato Light"/>
              <a:cs typeface="Lato Light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EE5E298A-EB66-48BF-99F9-7A1EF30BB1AD}"/>
              </a:ext>
            </a:extLst>
          </p:cNvPr>
          <p:cNvSpPr txBox="1"/>
          <p:nvPr/>
        </p:nvSpPr>
        <p:spPr>
          <a:xfrm>
            <a:off x="15344294" y="4494062"/>
            <a:ext cx="436266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Lato Light"/>
                <a:ea typeface="Lato Light"/>
                <a:cs typeface="Calibri"/>
              </a:rPr>
              <a:t>Evolução dos jogos</a:t>
            </a:r>
            <a:endParaRPr lang="pt-BR" sz="2000" b="1" dirty="0">
              <a:solidFill>
                <a:schemeClr val="bg1"/>
              </a:solidFill>
              <a:latin typeface="Lato Light"/>
              <a:ea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17036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entágono 2"/>
          <p:cNvSpPr/>
          <p:nvPr/>
        </p:nvSpPr>
        <p:spPr>
          <a:xfrm>
            <a:off x="-6380862" y="2489637"/>
            <a:ext cx="3860799" cy="1390423"/>
          </a:xfrm>
          <a:prstGeom prst="homePlate">
            <a:avLst/>
          </a:prstGeom>
          <a:solidFill>
            <a:srgbClr val="068FA0"/>
          </a:solidFill>
          <a:ln w="76200">
            <a:solidFill>
              <a:srgbClr val="023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-5358739" y="2215150"/>
            <a:ext cx="22942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000" dirty="0" err="1">
                <a:solidFill>
                  <a:schemeClr val="bg1"/>
                </a:solidFill>
                <a:latin typeface="Anton" pitchFamily="2" charset="0"/>
              </a:rPr>
              <a:t>Nimrod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-4861821" y="3403006"/>
            <a:ext cx="105670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(</a:t>
            </a:r>
            <a:r>
              <a:rPr lang="en-US" sz="2500" i="1" dirty="0">
                <a:solidFill>
                  <a:schemeClr val="bg1"/>
                </a:solidFill>
                <a:latin typeface="Lato light" panose="020F0302020204030203" pitchFamily="34" charset="0"/>
              </a:rPr>
              <a:t>1951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)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3076" name="Picture 4" descr="https://upload.wikimedia.org/wikipedia/commons/thumb/0/0c/Nimrod_in_Computerspielemuseum.jpg/280px-Nimrod_in_Computerspielemuseum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3785" y="895428"/>
            <a:ext cx="3359434" cy="250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CaixaDeTexto 29"/>
          <p:cNvSpPr txBox="1"/>
          <p:nvPr/>
        </p:nvSpPr>
        <p:spPr>
          <a:xfrm>
            <a:off x="-5358739" y="4136934"/>
            <a:ext cx="52196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</a:rPr>
              <a:t>O computador media doze metros de largura, nove de profundidade e cinco de altura. Desenhado por John </a:t>
            </a:r>
            <a:r>
              <a:rPr lang="pt-BR" dirty="0" err="1">
                <a:solidFill>
                  <a:schemeClr val="bg1"/>
                </a:solidFill>
                <a:latin typeface="Lato" panose="020F0502020204030203" pitchFamily="34" charset="0"/>
              </a:rPr>
              <a:t>Makepeace</a:t>
            </a:r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</a:rPr>
              <a:t> Bennett e construído pelo engenheiro Raymond Stuart-Williams, simulava um jogo de </a:t>
            </a:r>
            <a:r>
              <a:rPr lang="pt-BR" dirty="0" err="1">
                <a:solidFill>
                  <a:schemeClr val="bg1"/>
                </a:solidFill>
                <a:latin typeface="Lato" panose="020F0502020204030203" pitchFamily="34" charset="0"/>
              </a:rPr>
              <a:t>Nim</a:t>
            </a:r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</a:rPr>
              <a:t> e permitia que os participantes o jogassem contra uma Inteligência Artificial.</a:t>
            </a:r>
            <a:endParaRPr lang="en-US" i="1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680" y="4386340"/>
            <a:ext cx="2409825" cy="1733550"/>
          </a:xfrm>
          <a:prstGeom prst="rect">
            <a:avLst/>
          </a:prstGeom>
        </p:spPr>
      </p:pic>
      <p:sp>
        <p:nvSpPr>
          <p:cNvPr id="38" name="CaixaDeTexto 37"/>
          <p:cNvSpPr txBox="1"/>
          <p:nvPr/>
        </p:nvSpPr>
        <p:spPr>
          <a:xfrm>
            <a:off x="13826321" y="6119890"/>
            <a:ext cx="205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Uma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partida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de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Nim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39" name="CaixaDeTexto 38"/>
          <p:cNvSpPr txBox="1"/>
          <p:nvPr/>
        </p:nvSpPr>
        <p:spPr>
          <a:xfrm>
            <a:off x="13788221" y="3403006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Computador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, Nimrod.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40" name="CaixaDeTexto 39"/>
          <p:cNvSpPr txBox="1"/>
          <p:nvPr/>
        </p:nvSpPr>
        <p:spPr>
          <a:xfrm>
            <a:off x="676153" y="381981"/>
            <a:ext cx="526028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0" dirty="0">
                <a:solidFill>
                  <a:schemeClr val="bg1"/>
                </a:solidFill>
                <a:latin typeface="Anton"/>
              </a:rPr>
              <a:t>Primeiros </a:t>
            </a:r>
          </a:p>
          <a:p>
            <a:r>
              <a:rPr lang="pt-BR" sz="7000" dirty="0">
                <a:solidFill>
                  <a:schemeClr val="bg1"/>
                </a:solidFill>
                <a:latin typeface="Anton"/>
              </a:rPr>
              <a:t>Jogos Digitais</a:t>
            </a:r>
            <a:r>
              <a:rPr lang="pt-BR" sz="7000" dirty="0">
                <a:solidFill>
                  <a:schemeClr val="bg2">
                    <a:lumMod val="90000"/>
                  </a:schemeClr>
                </a:solidFill>
                <a:latin typeface="Anton"/>
              </a:rPr>
              <a:t> </a:t>
            </a:r>
          </a:p>
        </p:txBody>
      </p:sp>
      <p:sp>
        <p:nvSpPr>
          <p:cNvPr id="2" name="Pentágono 1"/>
          <p:cNvSpPr/>
          <p:nvPr/>
        </p:nvSpPr>
        <p:spPr>
          <a:xfrm rot="10800000">
            <a:off x="8370899" y="876456"/>
            <a:ext cx="4218427" cy="1389600"/>
          </a:xfrm>
          <a:prstGeom prst="homePlate">
            <a:avLst/>
          </a:prstGeom>
          <a:solidFill>
            <a:srgbClr val="0253B1"/>
          </a:solidFill>
          <a:ln w="76200">
            <a:solidFill>
              <a:srgbClr val="0377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9148489" y="1103170"/>
            <a:ext cx="286648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000" dirty="0">
                <a:solidFill>
                  <a:schemeClr val="bg1"/>
                </a:solidFill>
                <a:latin typeface="Anton" pitchFamily="2" charset="0"/>
              </a:rPr>
              <a:t>Spacewar!</a:t>
            </a:r>
            <a:endParaRPr lang="pt-BR" sz="5000" dirty="0">
              <a:solidFill>
                <a:schemeClr val="bg2">
                  <a:lumMod val="90000"/>
                </a:schemeClr>
              </a:solidFill>
              <a:latin typeface="Anton" pitchFamily="2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0029338" y="1789002"/>
            <a:ext cx="11047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i="1" dirty="0">
                <a:solidFill>
                  <a:schemeClr val="bg1"/>
                </a:solidFill>
                <a:latin typeface="Lato light" panose="020F0302020204030203" pitchFamily="34" charset="0"/>
              </a:rPr>
              <a:t>(1962)</a:t>
            </a:r>
            <a:endParaRPr lang="pt-BR" sz="25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4098" name="Picture 2" descr="GAMES 4U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21" y="3062007"/>
            <a:ext cx="6092825" cy="34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7205579" y="2802841"/>
            <a:ext cx="49283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Desenvolvido no MIT, Spacewar! é considerado um dos primeiros jogos de computador digitais disponíveis fora de um único instituto de pesquisa</a:t>
            </a:r>
            <a:r>
              <a:rPr lang="pt-BR" baseline="30000" dirty="0">
                <a:solidFill>
                  <a:schemeClr val="bg1"/>
                </a:solidFill>
                <a:latin typeface="Lato" panose="020F0502020204030203" pitchFamily="34" charset="0"/>
              </a:rPr>
              <a:t>.</a:t>
            </a:r>
            <a:endParaRPr lang="pt-BR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pic>
        <p:nvPicPr>
          <p:cNvPr id="19" name="Picture 4" descr="Cyberpunk 2077 | Baixe e jogue Cyberpunk no PC - Epic Games ...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-265" r="23822" b="265"/>
          <a:stretch/>
        </p:blipFill>
        <p:spPr bwMode="auto">
          <a:xfrm>
            <a:off x="12524464" y="6747006"/>
            <a:ext cx="2603713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Red Dead Redemption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1733" y="8575415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utoShape 2" descr="Blog Graduação Afya | Mercado de jogos digitais exige profissionais  qualificados. Entenda!">
            <a:extLst>
              <a:ext uri="{FF2B5EF4-FFF2-40B4-BE49-F238E27FC236}">
                <a16:creationId xmlns:a16="http://schemas.microsoft.com/office/drawing/2014/main" id="{61B931B5-E8C2-4EEF-A560-609EC4A8569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8705896" y="691175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3" name="Picture 2" descr="Pac-Man: leve um dos jogos mais famosos do mundo para a sua aula!">
            <a:extLst>
              <a:ext uri="{FF2B5EF4-FFF2-40B4-BE49-F238E27FC236}">
                <a16:creationId xmlns:a16="http://schemas.microsoft.com/office/drawing/2014/main" id="{F1B99C04-A5B4-4E61-A6F8-70B46AAE51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16179534" y="3120870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Download do APK de Super Mario para Android">
            <a:extLst>
              <a:ext uri="{FF2B5EF4-FFF2-40B4-BE49-F238E27FC236}">
                <a16:creationId xmlns:a16="http://schemas.microsoft.com/office/drawing/2014/main" id="{ED3F492F-F905-40C8-9315-774CEDCB2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3046" y="8774621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9DBCB009-10CB-4E54-B10C-9A12B763D787}"/>
              </a:ext>
            </a:extLst>
          </p:cNvPr>
          <p:cNvSpPr txBox="1"/>
          <p:nvPr/>
        </p:nvSpPr>
        <p:spPr>
          <a:xfrm>
            <a:off x="-14242729" y="3904104"/>
            <a:ext cx="56892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/>
              </a:rPr>
              <a:t>Anos 1980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EAEEAB77-8C2B-463F-A194-16E1AF88A656}"/>
              </a:ext>
            </a:extLst>
          </p:cNvPr>
          <p:cNvSpPr txBox="1"/>
          <p:nvPr/>
        </p:nvSpPr>
        <p:spPr>
          <a:xfrm>
            <a:off x="-14105417" y="6911755"/>
            <a:ext cx="74930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Pac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-Man (1980) e</a:t>
            </a:r>
          </a:p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Super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Mario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Bros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. (1985)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A43292F7-AD90-4424-9641-C3EBFEC9B86F}"/>
              </a:ext>
            </a:extLst>
          </p:cNvPr>
          <p:cNvSpPr txBox="1"/>
          <p:nvPr/>
        </p:nvSpPr>
        <p:spPr>
          <a:xfrm>
            <a:off x="417703" y="-2463013"/>
            <a:ext cx="11915441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com o passar </a:t>
            </a:r>
          </a:p>
          <a:p>
            <a:pPr algn="ctr"/>
            <a:r>
              <a:rPr lang="pt-BR" sz="5000" dirty="0">
                <a:solidFill>
                  <a:schemeClr val="bg1"/>
                </a:solidFill>
                <a:latin typeface="Anton" pitchFamily="2" charset="0"/>
              </a:rPr>
              <a:t>do tempo dos jogos digitais</a:t>
            </a:r>
          </a:p>
        </p:txBody>
      </p:sp>
    </p:spTree>
    <p:extLst>
      <p:ext uri="{BB962C8B-B14F-4D97-AF65-F5344CB8AC3E}">
        <p14:creationId xmlns:p14="http://schemas.microsoft.com/office/powerpoint/2010/main" val="665015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aixaDeTexto 37"/>
          <p:cNvSpPr txBox="1"/>
          <p:nvPr/>
        </p:nvSpPr>
        <p:spPr>
          <a:xfrm>
            <a:off x="13826321" y="6119890"/>
            <a:ext cx="205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Uma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partida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de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Nim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39" name="CaixaDeTexto 38"/>
          <p:cNvSpPr txBox="1"/>
          <p:nvPr/>
        </p:nvSpPr>
        <p:spPr>
          <a:xfrm>
            <a:off x="13788221" y="3403006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Computador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, Nimrod.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sp>
        <p:nvSpPr>
          <p:cNvPr id="40" name="CaixaDeTexto 39"/>
          <p:cNvSpPr txBox="1"/>
          <p:nvPr/>
        </p:nvSpPr>
        <p:spPr>
          <a:xfrm>
            <a:off x="-6663068" y="639765"/>
            <a:ext cx="547617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Primeiros </a:t>
            </a:r>
          </a:p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Jogos Digitais</a:t>
            </a:r>
            <a:r>
              <a:rPr lang="pt-BR" sz="7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" name="Pentágono 1"/>
          <p:cNvSpPr/>
          <p:nvPr/>
        </p:nvSpPr>
        <p:spPr>
          <a:xfrm rot="10800000">
            <a:off x="14350587" y="815652"/>
            <a:ext cx="4218427" cy="1389600"/>
          </a:xfrm>
          <a:prstGeom prst="homePlate">
            <a:avLst/>
          </a:prstGeom>
          <a:solidFill>
            <a:srgbClr val="0253B1"/>
          </a:solidFill>
          <a:ln w="76200">
            <a:solidFill>
              <a:srgbClr val="0377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15128177" y="1042366"/>
            <a:ext cx="286648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000" dirty="0">
                <a:solidFill>
                  <a:schemeClr val="bg1"/>
                </a:solidFill>
                <a:latin typeface="Anton" pitchFamily="2" charset="0"/>
              </a:rPr>
              <a:t>Spacewar!</a:t>
            </a:r>
            <a:endParaRPr lang="pt-BR" sz="5000" dirty="0">
              <a:solidFill>
                <a:schemeClr val="bg2">
                  <a:lumMod val="90000"/>
                </a:schemeClr>
              </a:solidFill>
              <a:latin typeface="Anton" pitchFamily="2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6009026" y="1728198"/>
            <a:ext cx="11047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i="1" dirty="0">
                <a:solidFill>
                  <a:schemeClr val="bg1"/>
                </a:solidFill>
                <a:latin typeface="Lato light" panose="020F0302020204030203" pitchFamily="34" charset="0"/>
              </a:rPr>
              <a:t>(1962)</a:t>
            </a:r>
            <a:endParaRPr lang="pt-BR" sz="25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4098" name="Picture 2" descr="GAMES 4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35400" y="3319791"/>
            <a:ext cx="6092825" cy="34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3856955" y="2737369"/>
            <a:ext cx="49283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Desenvolvido no MIT, Spacewar! é considerado um dos primeiros jogos de computador digitais disponíveis fora de um único instituto de pesquisa</a:t>
            </a:r>
            <a:r>
              <a:rPr lang="pt-BR" baseline="30000" dirty="0">
                <a:solidFill>
                  <a:schemeClr val="bg1"/>
                </a:solidFill>
                <a:latin typeface="Lato" panose="020F0502020204030203" pitchFamily="34" charset="0"/>
              </a:rPr>
              <a:t>.</a:t>
            </a:r>
            <a:endParaRPr lang="pt-BR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sp>
        <p:nvSpPr>
          <p:cNvPr id="27" name="AutoShape 2" descr="Blog Graduação Afya | Mercado de jogos digitais exige profissionais  qualificados. Entenda!">
            <a:extLst>
              <a:ext uri="{FF2B5EF4-FFF2-40B4-BE49-F238E27FC236}">
                <a16:creationId xmlns:a16="http://schemas.microsoft.com/office/drawing/2014/main" id="{DF441AF2-3DF2-47DD-AA85-7EBE3CC2E5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2025234" y="355770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8" name="AutoShape 2" descr="Blog Graduação Afya | Mercado de jogos digitais exige profissionais  qualificados. Entenda!">
            <a:extLst>
              <a:ext uri="{FF2B5EF4-FFF2-40B4-BE49-F238E27FC236}">
                <a16:creationId xmlns:a16="http://schemas.microsoft.com/office/drawing/2014/main" id="{3D9297E2-ED7F-4A64-9DCD-DAD803FBE77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2025234" y="355770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9" name="Picture 2" descr="Pac-Man: leve um dos jogos mais famosos do mundo para a sua aula!">
            <a:extLst>
              <a:ext uri="{FF2B5EF4-FFF2-40B4-BE49-F238E27FC236}">
                <a16:creationId xmlns:a16="http://schemas.microsoft.com/office/drawing/2014/main" id="{FB270E2A-1D59-4CC1-B86E-04BCB9E215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17959432" y="1191629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Download do APK de Super Mario para Android">
            <a:extLst>
              <a:ext uri="{FF2B5EF4-FFF2-40B4-BE49-F238E27FC236}">
                <a16:creationId xmlns:a16="http://schemas.microsoft.com/office/drawing/2014/main" id="{F5E3B45F-E51E-4A50-BE82-53B152385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5333" y="4227006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CaixaDeTexto 31">
            <a:extLst>
              <a:ext uri="{FF2B5EF4-FFF2-40B4-BE49-F238E27FC236}">
                <a16:creationId xmlns:a16="http://schemas.microsoft.com/office/drawing/2014/main" id="{BFF27C22-5CC3-4C3C-AA44-598FEDBFA13D}"/>
              </a:ext>
            </a:extLst>
          </p:cNvPr>
          <p:cNvSpPr txBox="1"/>
          <p:nvPr/>
        </p:nvSpPr>
        <p:spPr>
          <a:xfrm>
            <a:off x="-7562067" y="550057"/>
            <a:ext cx="56892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/>
              </a:rPr>
              <a:t>Anos 1980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0BFC7FD-8E3A-4894-8311-6F8FC43EB638}"/>
              </a:ext>
            </a:extLst>
          </p:cNvPr>
          <p:cNvSpPr txBox="1"/>
          <p:nvPr/>
        </p:nvSpPr>
        <p:spPr>
          <a:xfrm>
            <a:off x="-7424755" y="3557708"/>
            <a:ext cx="74930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Pac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-Man (1980) e</a:t>
            </a:r>
          </a:p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Super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Mario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Bros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. (1985)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523AF7C-391B-4C95-ACD1-04B72BB11076}"/>
              </a:ext>
            </a:extLst>
          </p:cNvPr>
          <p:cNvSpPr txBox="1"/>
          <p:nvPr/>
        </p:nvSpPr>
        <p:spPr>
          <a:xfrm>
            <a:off x="417703" y="2167982"/>
            <a:ext cx="11915441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com o passar </a:t>
            </a:r>
          </a:p>
          <a:p>
            <a:pPr algn="ctr"/>
            <a:r>
              <a:rPr lang="pt-BR" sz="5000" dirty="0">
                <a:solidFill>
                  <a:schemeClr val="bg1"/>
                </a:solidFill>
                <a:latin typeface="Anton" pitchFamily="2" charset="0"/>
              </a:rPr>
              <a:t>do tempo dos jogos digitais</a:t>
            </a:r>
          </a:p>
        </p:txBody>
      </p:sp>
    </p:spTree>
    <p:extLst>
      <p:ext uri="{BB962C8B-B14F-4D97-AF65-F5344CB8AC3E}">
        <p14:creationId xmlns:p14="http://schemas.microsoft.com/office/powerpoint/2010/main" val="102062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9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680" y="4386340"/>
            <a:ext cx="2409825" cy="1733550"/>
          </a:xfrm>
          <a:prstGeom prst="rect">
            <a:avLst/>
          </a:prstGeom>
        </p:spPr>
      </p:pic>
      <p:sp>
        <p:nvSpPr>
          <p:cNvPr id="38" name="CaixaDeTexto 37"/>
          <p:cNvSpPr txBox="1"/>
          <p:nvPr/>
        </p:nvSpPr>
        <p:spPr>
          <a:xfrm>
            <a:off x="13826321" y="6119890"/>
            <a:ext cx="205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Uma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partida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de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Nim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16" name="Picture 2" descr="Pac-Man: leve um dos jogos mais famosos do mundo para a sua aula!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-2817622" y="6055415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Download do APK de Super Mario para Android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4242" y="8378800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Cyberpunk 2077 | Baixe e jogue Cyberpunk no PC - Epic Games ...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-265" r="23822" b="265"/>
          <a:stretch/>
        </p:blipFill>
        <p:spPr bwMode="auto">
          <a:xfrm>
            <a:off x="12524464" y="6747006"/>
            <a:ext cx="2603713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Red Dead Redemption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1733" y="8575415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utoShape 2" descr="Blog Graduação Afya | Mercado de jogos digitais exige profissionais  qualificados. Entenda!">
            <a:extLst>
              <a:ext uri="{FF2B5EF4-FFF2-40B4-BE49-F238E27FC236}">
                <a16:creationId xmlns:a16="http://schemas.microsoft.com/office/drawing/2014/main" id="{84566F4F-4CA5-4BF9-B36E-9C608B35A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3" name="AutoShape 2" descr="Blog Graduação Afya | Mercado de jogos digitais exige profissionais  qualificados. Entenda!">
            <a:extLst>
              <a:ext uri="{FF2B5EF4-FFF2-40B4-BE49-F238E27FC236}">
                <a16:creationId xmlns:a16="http://schemas.microsoft.com/office/drawing/2014/main" id="{C7890CCF-7A11-4B99-AEF3-AEA4B984C0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4" name="Picture 2" descr="Pac-Man: leve um dos jogos mais famosos do mundo para a sua aula!">
            <a:extLst>
              <a:ext uri="{FF2B5EF4-FFF2-40B4-BE49-F238E27FC236}">
                <a16:creationId xmlns:a16="http://schemas.microsoft.com/office/drawing/2014/main" id="{54151250-2795-41DC-BCED-513633BBB6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7197945" y="1061400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Download do APK de Super Mario para Android">
            <a:extLst>
              <a:ext uri="{FF2B5EF4-FFF2-40B4-BE49-F238E27FC236}">
                <a16:creationId xmlns:a16="http://schemas.microsoft.com/office/drawing/2014/main" id="{39C7B400-6F20-47E9-81BB-5DF81851E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1134" y="4056892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ABADC168-7A78-46D8-8C10-CD7E924677AE}"/>
              </a:ext>
            </a:extLst>
          </p:cNvPr>
          <p:cNvSpPr txBox="1"/>
          <p:nvPr/>
        </p:nvSpPr>
        <p:spPr>
          <a:xfrm>
            <a:off x="417703" y="599340"/>
            <a:ext cx="56892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/>
              </a:rPr>
              <a:t>Anos 1980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F84CBB1E-F069-4C02-A520-3D1A788E7B24}"/>
              </a:ext>
            </a:extLst>
          </p:cNvPr>
          <p:cNvSpPr txBox="1"/>
          <p:nvPr/>
        </p:nvSpPr>
        <p:spPr>
          <a:xfrm>
            <a:off x="544079" y="3276600"/>
            <a:ext cx="74930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Pac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-Man (1980) e</a:t>
            </a:r>
          </a:p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Super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Mario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Bros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. (1985)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4B1D1EB-FFA3-4445-A9A1-00CE8C37FC37}"/>
              </a:ext>
            </a:extLst>
          </p:cNvPr>
          <p:cNvSpPr txBox="1"/>
          <p:nvPr/>
        </p:nvSpPr>
        <p:spPr>
          <a:xfrm>
            <a:off x="417703" y="8539288"/>
            <a:ext cx="11915441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com o passar </a:t>
            </a:r>
          </a:p>
          <a:p>
            <a:pPr algn="ctr"/>
            <a:r>
              <a:rPr lang="pt-BR" sz="5000" dirty="0">
                <a:solidFill>
                  <a:schemeClr val="bg1"/>
                </a:solidFill>
                <a:latin typeface="Anton" pitchFamily="2" charset="0"/>
              </a:rPr>
              <a:t>do tempo dos jogos digitais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E6D0C020-BB06-4E2F-8A09-0B70A66D5A9A}"/>
              </a:ext>
            </a:extLst>
          </p:cNvPr>
          <p:cNvSpPr/>
          <p:nvPr/>
        </p:nvSpPr>
        <p:spPr>
          <a:xfrm>
            <a:off x="13259442" y="2593985"/>
            <a:ext cx="7311324" cy="1974830"/>
          </a:xfrm>
          <a:prstGeom prst="roundRect">
            <a:avLst/>
          </a:prstGeom>
          <a:solidFill>
            <a:schemeClr val="accent1">
              <a:lumMod val="7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00280C4-2690-4EBD-8B1E-D8249DAFC4E3}"/>
              </a:ext>
            </a:extLst>
          </p:cNvPr>
          <p:cNvSpPr txBox="1"/>
          <p:nvPr/>
        </p:nvSpPr>
        <p:spPr>
          <a:xfrm>
            <a:off x="13884247" y="2765792"/>
            <a:ext cx="542610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dirty="0">
                <a:solidFill>
                  <a:schemeClr val="bg1"/>
                </a:solidFill>
                <a:latin typeface="Lato"/>
              </a:rPr>
              <a:t>Halo (2001) e </a:t>
            </a:r>
          </a:p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Call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of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Duty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(2003)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B6E71DB1-D102-48D3-86A1-CFFBF8A57098}"/>
              </a:ext>
            </a:extLst>
          </p:cNvPr>
          <p:cNvSpPr txBox="1"/>
          <p:nvPr/>
        </p:nvSpPr>
        <p:spPr>
          <a:xfrm>
            <a:off x="13259442" y="738110"/>
            <a:ext cx="5447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Anos 2000</a:t>
            </a:r>
          </a:p>
        </p:txBody>
      </p:sp>
    </p:spTree>
    <p:extLst>
      <p:ext uri="{BB962C8B-B14F-4D97-AF65-F5344CB8AC3E}">
        <p14:creationId xmlns:p14="http://schemas.microsoft.com/office/powerpoint/2010/main" val="2369507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9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EFA71B6-2B5E-434F-AF5E-789462F0EC47}"/>
              </a:ext>
            </a:extLst>
          </p:cNvPr>
          <p:cNvSpPr/>
          <p:nvPr/>
        </p:nvSpPr>
        <p:spPr>
          <a:xfrm>
            <a:off x="5770065" y="2593985"/>
            <a:ext cx="7311324" cy="1974830"/>
          </a:xfrm>
          <a:prstGeom prst="roundRect">
            <a:avLst/>
          </a:prstGeom>
          <a:solidFill>
            <a:schemeClr val="accent1">
              <a:lumMod val="7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680" y="4386340"/>
            <a:ext cx="2409825" cy="1733550"/>
          </a:xfrm>
          <a:prstGeom prst="rect">
            <a:avLst/>
          </a:prstGeom>
        </p:spPr>
      </p:pic>
      <p:sp>
        <p:nvSpPr>
          <p:cNvPr id="38" name="CaixaDeTexto 37"/>
          <p:cNvSpPr txBox="1"/>
          <p:nvPr/>
        </p:nvSpPr>
        <p:spPr>
          <a:xfrm>
            <a:off x="13826321" y="6119890"/>
            <a:ext cx="205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Uma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partida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de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Nim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19" name="Picture 4" descr="Cyberpunk 2077 | Baixe e jogue Cyberpunk no PC - Epic Games ...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-265" r="23822" b="265"/>
          <a:stretch/>
        </p:blipFill>
        <p:spPr bwMode="auto">
          <a:xfrm>
            <a:off x="12524464" y="6747006"/>
            <a:ext cx="2603713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Red Dead Redemption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1733" y="8575415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utoShape 2" descr="Blog Graduação Afya | Mercado de jogos digitais exige profissionais  qualificados. Entenda!">
            <a:extLst>
              <a:ext uri="{FF2B5EF4-FFF2-40B4-BE49-F238E27FC236}">
                <a16:creationId xmlns:a16="http://schemas.microsoft.com/office/drawing/2014/main" id="{84566F4F-4CA5-4BF9-B36E-9C608B35A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3" name="AutoShape 2" descr="Blog Graduação Afya | Mercado de jogos digitais exige profissionais  qualificados. Entenda!">
            <a:extLst>
              <a:ext uri="{FF2B5EF4-FFF2-40B4-BE49-F238E27FC236}">
                <a16:creationId xmlns:a16="http://schemas.microsoft.com/office/drawing/2014/main" id="{C7890CCF-7A11-4B99-AEF3-AEA4B984C0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4" name="Picture 2" descr="Pac-Man: leve um dos jogos mais famosos do mundo para a sua aula!">
            <a:extLst>
              <a:ext uri="{FF2B5EF4-FFF2-40B4-BE49-F238E27FC236}">
                <a16:creationId xmlns:a16="http://schemas.microsoft.com/office/drawing/2014/main" id="{54151250-2795-41DC-BCED-513633BBB6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-583189" y="8099923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Download do APK de Super Mario para Android">
            <a:extLst>
              <a:ext uri="{FF2B5EF4-FFF2-40B4-BE49-F238E27FC236}">
                <a16:creationId xmlns:a16="http://schemas.microsoft.com/office/drawing/2014/main" id="{39C7B400-6F20-47E9-81BB-5DF81851E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095415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ABADC168-7A78-46D8-8C10-CD7E924677AE}"/>
              </a:ext>
            </a:extLst>
          </p:cNvPr>
          <p:cNvSpPr txBox="1"/>
          <p:nvPr/>
        </p:nvSpPr>
        <p:spPr>
          <a:xfrm>
            <a:off x="-8903283" y="599340"/>
            <a:ext cx="56892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/>
              </a:rPr>
              <a:t>Anos 1980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F84CBB1E-F069-4C02-A520-3D1A788E7B24}"/>
              </a:ext>
            </a:extLst>
          </p:cNvPr>
          <p:cNvSpPr txBox="1"/>
          <p:nvPr/>
        </p:nvSpPr>
        <p:spPr>
          <a:xfrm>
            <a:off x="-8776907" y="3276600"/>
            <a:ext cx="74930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Pac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-Man (1980) e</a:t>
            </a:r>
          </a:p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Super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Mario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Bros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. (1985)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0C924EF-6301-47A3-8E6B-DCA65CA8AAB8}"/>
              </a:ext>
            </a:extLst>
          </p:cNvPr>
          <p:cNvSpPr txBox="1"/>
          <p:nvPr/>
        </p:nvSpPr>
        <p:spPr>
          <a:xfrm>
            <a:off x="6394870" y="751740"/>
            <a:ext cx="5447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Anos 2000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8423E0C-324A-4F43-90D6-E7753C580E27}"/>
              </a:ext>
            </a:extLst>
          </p:cNvPr>
          <p:cNvSpPr txBox="1"/>
          <p:nvPr/>
        </p:nvSpPr>
        <p:spPr>
          <a:xfrm>
            <a:off x="6394870" y="2765792"/>
            <a:ext cx="542610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dirty="0">
                <a:solidFill>
                  <a:schemeClr val="bg1"/>
                </a:solidFill>
                <a:latin typeface="Lato"/>
              </a:rPr>
              <a:t>Halo (2001) e </a:t>
            </a:r>
          </a:p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Call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of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Duty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(2003)</a:t>
            </a:r>
          </a:p>
        </p:txBody>
      </p:sp>
      <p:sp>
        <p:nvSpPr>
          <p:cNvPr id="8" name="AutoShape 2" descr="A Evolução de Call of Duty: De 2003 a 2010 | Voxel">
            <a:extLst>
              <a:ext uri="{FF2B5EF4-FFF2-40B4-BE49-F238E27FC236}">
                <a16:creationId xmlns:a16="http://schemas.microsoft.com/office/drawing/2014/main" id="{ADF00578-9D57-4171-8786-397D5FDA6D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6" descr="5 inovações que a franquia 'Halo' trouxe aos 'videogames'">
            <a:extLst>
              <a:ext uri="{FF2B5EF4-FFF2-40B4-BE49-F238E27FC236}">
                <a16:creationId xmlns:a16="http://schemas.microsoft.com/office/drawing/2014/main" id="{DCD329B2-42E2-44C7-9DA1-7BDDC5A401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7F8EDF50-D429-493C-A32F-C6A1903B042E}"/>
              </a:ext>
            </a:extLst>
          </p:cNvPr>
          <p:cNvSpPr txBox="1"/>
          <p:nvPr/>
        </p:nvSpPr>
        <p:spPr>
          <a:xfrm>
            <a:off x="-6351956" y="751740"/>
            <a:ext cx="45304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Ano 2010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F0632B8-4F73-4703-B688-7831ED23B5EA}"/>
              </a:ext>
            </a:extLst>
          </p:cNvPr>
          <p:cNvSpPr txBox="1"/>
          <p:nvPr/>
        </p:nvSpPr>
        <p:spPr>
          <a:xfrm>
            <a:off x="-7071237" y="2321400"/>
            <a:ext cx="6493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chemeClr val="bg1"/>
                </a:solidFill>
                <a:latin typeface="Lato" panose="020F0502020204030203"/>
              </a:rPr>
              <a:t>Crescimento massivo de jogos mobile, dispositivos de realidade virtual e a popularidade de jogos indies</a:t>
            </a:r>
          </a:p>
        </p:txBody>
      </p:sp>
      <p:pic>
        <p:nvPicPr>
          <p:cNvPr id="31" name="Picture 2" descr="Pac-Man: leve um dos jogos mais famosos do mundo para a sua aula!">
            <a:extLst>
              <a:ext uri="{FF2B5EF4-FFF2-40B4-BE49-F238E27FC236}">
                <a16:creationId xmlns:a16="http://schemas.microsoft.com/office/drawing/2014/main" id="{86AB3B58-E050-467E-97BA-A23A2B511F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14922633" y="1013049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Download do APK de Super Mario para Android">
            <a:extLst>
              <a:ext uri="{FF2B5EF4-FFF2-40B4-BE49-F238E27FC236}">
                <a16:creationId xmlns:a16="http://schemas.microsoft.com/office/drawing/2014/main" id="{6C34F01C-75C9-43C1-9449-CF9EEF5FF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5822" y="4008541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1243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9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EFA71B6-2B5E-434F-AF5E-789462F0EC47}"/>
              </a:ext>
            </a:extLst>
          </p:cNvPr>
          <p:cNvSpPr/>
          <p:nvPr/>
        </p:nvSpPr>
        <p:spPr>
          <a:xfrm>
            <a:off x="13549728" y="2593985"/>
            <a:ext cx="7311324" cy="1974830"/>
          </a:xfrm>
          <a:prstGeom prst="roundRect">
            <a:avLst/>
          </a:prstGeom>
          <a:solidFill>
            <a:schemeClr val="accent1">
              <a:lumMod val="7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680" y="4386340"/>
            <a:ext cx="2409825" cy="1733550"/>
          </a:xfrm>
          <a:prstGeom prst="rect">
            <a:avLst/>
          </a:prstGeom>
        </p:spPr>
      </p:pic>
      <p:sp>
        <p:nvSpPr>
          <p:cNvPr id="38" name="CaixaDeTexto 37"/>
          <p:cNvSpPr txBox="1"/>
          <p:nvPr/>
        </p:nvSpPr>
        <p:spPr>
          <a:xfrm>
            <a:off x="13826321" y="6119890"/>
            <a:ext cx="205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Uma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partida</a:t>
            </a:r>
            <a:r>
              <a:rPr lang="en-US" i="1" dirty="0">
                <a:solidFill>
                  <a:schemeClr val="bg1"/>
                </a:solidFill>
                <a:latin typeface="Lato light" panose="020F0302020204030203" pitchFamily="34" charset="0"/>
              </a:rPr>
              <a:t> de </a:t>
            </a:r>
            <a:r>
              <a:rPr lang="en-US" i="1" dirty="0" err="1">
                <a:solidFill>
                  <a:schemeClr val="bg1"/>
                </a:solidFill>
                <a:latin typeface="Lato light" panose="020F0302020204030203" pitchFamily="34" charset="0"/>
              </a:rPr>
              <a:t>Nim</a:t>
            </a:r>
            <a:endParaRPr lang="pt-BR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19" name="Picture 4" descr="Cyberpunk 2077 | Baixe e jogue Cyberpunk no PC - Epic Games ...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-265" r="23822" b="265"/>
          <a:stretch/>
        </p:blipFill>
        <p:spPr bwMode="auto">
          <a:xfrm>
            <a:off x="12524464" y="6747006"/>
            <a:ext cx="2603713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Red Dead Redemption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1733" y="8575415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utoShape 2" descr="Blog Graduação Afya | Mercado de jogos digitais exige profissionais  qualificados. Entenda!">
            <a:extLst>
              <a:ext uri="{FF2B5EF4-FFF2-40B4-BE49-F238E27FC236}">
                <a16:creationId xmlns:a16="http://schemas.microsoft.com/office/drawing/2014/main" id="{84566F4F-4CA5-4BF9-B36E-9C608B35A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3" name="AutoShape 2" descr="Blog Graduação Afya | Mercado de jogos digitais exige profissionais  qualificados. Entenda!">
            <a:extLst>
              <a:ext uri="{FF2B5EF4-FFF2-40B4-BE49-F238E27FC236}">
                <a16:creationId xmlns:a16="http://schemas.microsoft.com/office/drawing/2014/main" id="{C7890CCF-7A11-4B99-AEF3-AEA4B984C0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4" name="Picture 2" descr="Pac-Man: leve um dos jogos mais famosos do mundo para a sua aula!">
            <a:extLst>
              <a:ext uri="{FF2B5EF4-FFF2-40B4-BE49-F238E27FC236}">
                <a16:creationId xmlns:a16="http://schemas.microsoft.com/office/drawing/2014/main" id="{54151250-2795-41DC-BCED-513633BBB6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-2063742" y="8007006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Download do APK de Super Mario para Android">
            <a:extLst>
              <a:ext uri="{FF2B5EF4-FFF2-40B4-BE49-F238E27FC236}">
                <a16:creationId xmlns:a16="http://schemas.microsoft.com/office/drawing/2014/main" id="{39C7B400-6F20-47E9-81BB-5DF81851E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7767" y="8007006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ABADC168-7A78-46D8-8C10-CD7E924677AE}"/>
              </a:ext>
            </a:extLst>
          </p:cNvPr>
          <p:cNvSpPr txBox="1"/>
          <p:nvPr/>
        </p:nvSpPr>
        <p:spPr>
          <a:xfrm>
            <a:off x="-8903283" y="599340"/>
            <a:ext cx="56892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/>
              </a:rPr>
              <a:t>Anos 1980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F84CBB1E-F069-4C02-A520-3D1A788E7B24}"/>
              </a:ext>
            </a:extLst>
          </p:cNvPr>
          <p:cNvSpPr txBox="1"/>
          <p:nvPr/>
        </p:nvSpPr>
        <p:spPr>
          <a:xfrm>
            <a:off x="-8776907" y="3276600"/>
            <a:ext cx="74930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Pac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-Man (1980) e</a:t>
            </a:r>
          </a:p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Super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Mario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Bros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. (1985)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0C924EF-6301-47A3-8E6B-DCA65CA8AAB8}"/>
              </a:ext>
            </a:extLst>
          </p:cNvPr>
          <p:cNvSpPr txBox="1"/>
          <p:nvPr/>
        </p:nvSpPr>
        <p:spPr>
          <a:xfrm>
            <a:off x="14174533" y="751740"/>
            <a:ext cx="5447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Anos 2000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8423E0C-324A-4F43-90D6-E7753C580E27}"/>
              </a:ext>
            </a:extLst>
          </p:cNvPr>
          <p:cNvSpPr txBox="1"/>
          <p:nvPr/>
        </p:nvSpPr>
        <p:spPr>
          <a:xfrm>
            <a:off x="14174533" y="2765792"/>
            <a:ext cx="542610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dirty="0">
                <a:solidFill>
                  <a:schemeClr val="bg1"/>
                </a:solidFill>
                <a:latin typeface="Lato"/>
              </a:rPr>
              <a:t>Halo (2001) e </a:t>
            </a:r>
          </a:p>
          <a:p>
            <a:r>
              <a:rPr lang="pt-BR" sz="5000" dirty="0" err="1">
                <a:solidFill>
                  <a:schemeClr val="bg1"/>
                </a:solidFill>
                <a:latin typeface="Lato"/>
              </a:rPr>
              <a:t>Call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of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</a:t>
            </a:r>
            <a:r>
              <a:rPr lang="pt-BR" sz="5000" dirty="0" err="1">
                <a:solidFill>
                  <a:schemeClr val="bg1"/>
                </a:solidFill>
                <a:latin typeface="Lato"/>
              </a:rPr>
              <a:t>Duty</a:t>
            </a:r>
            <a:r>
              <a:rPr lang="pt-BR" sz="5000" dirty="0">
                <a:solidFill>
                  <a:schemeClr val="bg1"/>
                </a:solidFill>
                <a:latin typeface="Lato"/>
              </a:rPr>
              <a:t> (2003)</a:t>
            </a:r>
          </a:p>
        </p:txBody>
      </p:sp>
      <p:sp>
        <p:nvSpPr>
          <p:cNvPr id="8" name="AutoShape 2" descr="A Evolução de Call of Duty: De 2003 a 2010 | Voxel">
            <a:extLst>
              <a:ext uri="{FF2B5EF4-FFF2-40B4-BE49-F238E27FC236}">
                <a16:creationId xmlns:a16="http://schemas.microsoft.com/office/drawing/2014/main" id="{ADF00578-9D57-4171-8786-397D5FDA6D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6" descr="5 inovações que a franquia 'Halo' trouxe aos 'videogames'">
            <a:extLst>
              <a:ext uri="{FF2B5EF4-FFF2-40B4-BE49-F238E27FC236}">
                <a16:creationId xmlns:a16="http://schemas.microsoft.com/office/drawing/2014/main" id="{DCD329B2-42E2-44C7-9DA1-7BDDC5A401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54439C2-E4F8-4FAE-8A19-C1EBE0A41407}"/>
              </a:ext>
            </a:extLst>
          </p:cNvPr>
          <p:cNvSpPr txBox="1"/>
          <p:nvPr/>
        </p:nvSpPr>
        <p:spPr>
          <a:xfrm>
            <a:off x="1282564" y="751740"/>
            <a:ext cx="45304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Ano 2010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89F39DA-4E42-4749-8D3B-80511BEF67AB}"/>
              </a:ext>
            </a:extLst>
          </p:cNvPr>
          <p:cNvSpPr txBox="1"/>
          <p:nvPr/>
        </p:nvSpPr>
        <p:spPr>
          <a:xfrm>
            <a:off x="563283" y="2321400"/>
            <a:ext cx="6493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chemeClr val="bg1"/>
                </a:solidFill>
                <a:latin typeface="Lato" panose="020F0502020204030203"/>
              </a:rPr>
              <a:t>Crescimento massivo de jogos mobile, dispositivos de realidade virtual e a popularidade de jogos indies</a:t>
            </a:r>
          </a:p>
        </p:txBody>
      </p:sp>
    </p:spTree>
    <p:extLst>
      <p:ext uri="{BB962C8B-B14F-4D97-AF65-F5344CB8AC3E}">
        <p14:creationId xmlns:p14="http://schemas.microsoft.com/office/powerpoint/2010/main" val="1972125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aixaDeTexto 39"/>
          <p:cNvSpPr txBox="1"/>
          <p:nvPr/>
        </p:nvSpPr>
        <p:spPr>
          <a:xfrm>
            <a:off x="-6753347" y="408279"/>
            <a:ext cx="547617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Primeiros </a:t>
            </a:r>
          </a:p>
          <a:p>
            <a:r>
              <a:rPr lang="pt-BR" sz="7000" dirty="0">
                <a:solidFill>
                  <a:schemeClr val="bg1"/>
                </a:solidFill>
                <a:latin typeface="Anton" pitchFamily="2" charset="0"/>
              </a:rPr>
              <a:t>Jogos Digitais</a:t>
            </a:r>
            <a:r>
              <a:rPr lang="pt-BR" sz="70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2" name="Pentágono 1"/>
          <p:cNvSpPr/>
          <p:nvPr/>
        </p:nvSpPr>
        <p:spPr>
          <a:xfrm rot="10800000">
            <a:off x="13357320" y="728663"/>
            <a:ext cx="4218427" cy="1389600"/>
          </a:xfrm>
          <a:prstGeom prst="homePlate">
            <a:avLst/>
          </a:prstGeom>
          <a:solidFill>
            <a:srgbClr val="0253B1"/>
          </a:solidFill>
          <a:ln w="76200">
            <a:solidFill>
              <a:srgbClr val="0377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14134910" y="955377"/>
            <a:ext cx="286648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000" dirty="0">
                <a:solidFill>
                  <a:schemeClr val="bg1"/>
                </a:solidFill>
                <a:latin typeface="Anton" pitchFamily="2" charset="0"/>
              </a:rPr>
              <a:t>Spacewar!</a:t>
            </a:r>
            <a:endParaRPr lang="pt-BR" sz="5000" dirty="0">
              <a:solidFill>
                <a:schemeClr val="bg2">
                  <a:lumMod val="90000"/>
                </a:schemeClr>
              </a:solidFill>
              <a:latin typeface="Anton" pitchFamily="2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5015759" y="1641209"/>
            <a:ext cx="11047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i="1" dirty="0">
                <a:solidFill>
                  <a:schemeClr val="bg1"/>
                </a:solidFill>
                <a:latin typeface="Lato light" panose="020F0302020204030203" pitchFamily="34" charset="0"/>
              </a:rPr>
              <a:t>(1962)</a:t>
            </a:r>
            <a:endParaRPr lang="pt-BR" sz="2500" i="1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4098" name="Picture 2" descr="GAMES 4U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925679" y="3088305"/>
            <a:ext cx="6092825" cy="34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2192000" y="2655048"/>
            <a:ext cx="49283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Desenvolvido no MIT, Spacewar! é considerado um dos primeiros jogos de computador digitais disponíveis fora de um único instituto de pesquisa</a:t>
            </a:r>
            <a:r>
              <a:rPr lang="pt-BR" baseline="30000" dirty="0">
                <a:solidFill>
                  <a:schemeClr val="bg1"/>
                </a:solidFill>
                <a:latin typeface="Lato" panose="020F0502020204030203" pitchFamily="34" charset="0"/>
              </a:rPr>
              <a:t>.</a:t>
            </a:r>
            <a:endParaRPr lang="pt-BR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958215" y="665879"/>
            <a:ext cx="102755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Evolução dos Jogos</a:t>
            </a:r>
            <a:r>
              <a:rPr lang="pt-BR" sz="9600" dirty="0">
                <a:solidFill>
                  <a:schemeClr val="bg2">
                    <a:lumMod val="90000"/>
                  </a:schemeClr>
                </a:solidFill>
                <a:latin typeface="Anton" pitchFamily="2" charset="0"/>
              </a:rPr>
              <a:t> 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3522219" y="2036031"/>
            <a:ext cx="51475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i="1" dirty="0">
                <a:solidFill>
                  <a:schemeClr val="bg1"/>
                </a:solidFill>
                <a:latin typeface="Lato light" panose="020F0302020204030203" pitchFamily="34" charset="0"/>
              </a:rPr>
              <a:t>LINHA DO TEMPO</a:t>
            </a:r>
          </a:p>
        </p:txBody>
      </p:sp>
      <p:pic>
        <p:nvPicPr>
          <p:cNvPr id="19" name="Picture 2" descr="Pac-Man: leve um dos jogos mais famosos do mundo para a sua aula!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4809" r="5604" b="6914"/>
          <a:stretch/>
        </p:blipFill>
        <p:spPr bwMode="auto">
          <a:xfrm>
            <a:off x="276199" y="2901925"/>
            <a:ext cx="2627025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Download do APK de Super Mario para Android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198" y="4187800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yberpunk 2077 | Baixe e jogue Cyberpunk no PC - Epic Games ...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-265" r="23822" b="265"/>
          <a:stretch/>
        </p:blipFill>
        <p:spPr bwMode="auto">
          <a:xfrm>
            <a:off x="9491146" y="4254475"/>
            <a:ext cx="2603713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d Dead Redemption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172" y="2778100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Pac-Man: leve um dos jogos mais famosos do mundo para a sua aula!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88424" y="268230"/>
            <a:ext cx="6718935" cy="520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6BD34AED-6017-4ACF-931D-0EB1236E9FEB}"/>
              </a:ext>
            </a:extLst>
          </p:cNvPr>
          <p:cNvSpPr txBox="1"/>
          <p:nvPr/>
        </p:nvSpPr>
        <p:spPr>
          <a:xfrm>
            <a:off x="-6206813" y="751740"/>
            <a:ext cx="45304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>
                <a:solidFill>
                  <a:schemeClr val="bg1"/>
                </a:solidFill>
                <a:latin typeface="Anton" pitchFamily="2" charset="0"/>
              </a:rPr>
              <a:t>Ano 2010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7D5E397-6C8A-45CA-8139-ECDC468C4A5F}"/>
              </a:ext>
            </a:extLst>
          </p:cNvPr>
          <p:cNvSpPr txBox="1"/>
          <p:nvPr/>
        </p:nvSpPr>
        <p:spPr>
          <a:xfrm>
            <a:off x="-6926094" y="2321400"/>
            <a:ext cx="6493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chemeClr val="bg1"/>
                </a:solidFill>
                <a:latin typeface="Lato" panose="020F0502020204030203"/>
              </a:rPr>
              <a:t>Crescimento massivo de jogos mobile, dispositivos de realidade virtual e a popularidade de jogos indies</a:t>
            </a:r>
          </a:p>
        </p:txBody>
      </p:sp>
    </p:spTree>
    <p:extLst>
      <p:ext uri="{BB962C8B-B14F-4D97-AF65-F5344CB8AC3E}">
        <p14:creationId xmlns:p14="http://schemas.microsoft.com/office/powerpoint/2010/main" val="2728259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</TotalTime>
  <Words>815</Words>
  <Application>Microsoft Office PowerPoint</Application>
  <PresentationFormat>Widescreen</PresentationFormat>
  <Paragraphs>182</Paragraphs>
  <Slides>15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4" baseType="lpstr">
      <vt:lpstr>Calibri</vt:lpstr>
      <vt:lpstr>Arial</vt:lpstr>
      <vt:lpstr>Anton</vt:lpstr>
      <vt:lpstr>Lato light</vt:lpstr>
      <vt:lpstr>Calibri Light</vt:lpstr>
      <vt:lpstr>Lato</vt:lpstr>
      <vt:lpstr>Lato light</vt:lpstr>
      <vt:lpstr>-apple-system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sergio</dc:creator>
  <cp:lastModifiedBy>Aluno</cp:lastModifiedBy>
  <cp:revision>18</cp:revision>
  <dcterms:created xsi:type="dcterms:W3CDTF">2024-09-12T05:09:18Z</dcterms:created>
  <dcterms:modified xsi:type="dcterms:W3CDTF">2024-09-19T11:59:22Z</dcterms:modified>
</cp:coreProperties>
</file>

<file path=docProps/thumbnail.jpeg>
</file>